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6"/>
  </p:notesMasterIdLst>
  <p:handoutMasterIdLst>
    <p:handoutMasterId r:id="rId107"/>
  </p:handoutMasterIdLst>
  <p:sldIdLst>
    <p:sldId id="336" r:id="rId2"/>
    <p:sldId id="322" r:id="rId3"/>
    <p:sldId id="256" r:id="rId4"/>
    <p:sldId id="274" r:id="rId5"/>
    <p:sldId id="275" r:id="rId6"/>
    <p:sldId id="276" r:id="rId7"/>
    <p:sldId id="280" r:id="rId8"/>
    <p:sldId id="277" r:id="rId9"/>
    <p:sldId id="292" r:id="rId10"/>
    <p:sldId id="278" r:id="rId11"/>
    <p:sldId id="279" r:id="rId12"/>
    <p:sldId id="293" r:id="rId13"/>
    <p:sldId id="375" r:id="rId14"/>
    <p:sldId id="376" r:id="rId15"/>
    <p:sldId id="377" r:id="rId16"/>
    <p:sldId id="281" r:id="rId17"/>
    <p:sldId id="294" r:id="rId18"/>
    <p:sldId id="378" r:id="rId19"/>
    <p:sldId id="380" r:id="rId20"/>
    <p:sldId id="335" r:id="rId21"/>
    <p:sldId id="404" r:id="rId22"/>
    <p:sldId id="285" r:id="rId23"/>
    <p:sldId id="286" r:id="rId24"/>
    <p:sldId id="269" r:id="rId25"/>
    <p:sldId id="409" r:id="rId26"/>
    <p:sldId id="257" r:id="rId27"/>
    <p:sldId id="289" r:id="rId28"/>
    <p:sldId id="290" r:id="rId29"/>
    <p:sldId id="260" r:id="rId30"/>
    <p:sldId id="261" r:id="rId31"/>
    <p:sldId id="374" r:id="rId32"/>
    <p:sldId id="288" r:id="rId33"/>
    <p:sldId id="381" r:id="rId34"/>
    <p:sldId id="372" r:id="rId35"/>
    <p:sldId id="389" r:id="rId36"/>
    <p:sldId id="382" r:id="rId37"/>
    <p:sldId id="379" r:id="rId38"/>
    <p:sldId id="373" r:id="rId39"/>
    <p:sldId id="349" r:id="rId40"/>
    <p:sldId id="287" r:id="rId41"/>
    <p:sldId id="273" r:id="rId42"/>
    <p:sldId id="271" r:id="rId43"/>
    <p:sldId id="270" r:id="rId44"/>
    <p:sldId id="350" r:id="rId45"/>
    <p:sldId id="262" r:id="rId46"/>
    <p:sldId id="357" r:id="rId47"/>
    <p:sldId id="291" r:id="rId48"/>
    <p:sldId id="264" r:id="rId49"/>
    <p:sldId id="263" r:id="rId50"/>
    <p:sldId id="358" r:id="rId51"/>
    <p:sldId id="272" r:id="rId52"/>
    <p:sldId id="351" r:id="rId53"/>
    <p:sldId id="348" r:id="rId54"/>
    <p:sldId id="339" r:id="rId55"/>
    <p:sldId id="340" r:id="rId56"/>
    <p:sldId id="406" r:id="rId57"/>
    <p:sldId id="352" r:id="rId58"/>
    <p:sldId id="344" r:id="rId59"/>
    <p:sldId id="343" r:id="rId60"/>
    <p:sldId id="360" r:id="rId61"/>
    <p:sldId id="345" r:id="rId62"/>
    <p:sldId id="361" r:id="rId63"/>
    <p:sldId id="353" r:id="rId64"/>
    <p:sldId id="267" r:id="rId65"/>
    <p:sldId id="362" r:id="rId66"/>
    <p:sldId id="266" r:id="rId67"/>
    <p:sldId id="326" r:id="rId68"/>
    <p:sldId id="325" r:id="rId69"/>
    <p:sldId id="354" r:id="rId70"/>
    <p:sldId id="365" r:id="rId71"/>
    <p:sldId id="327" r:id="rId72"/>
    <p:sldId id="364" r:id="rId73"/>
    <p:sldId id="363" r:id="rId74"/>
    <p:sldId id="298" r:id="rId75"/>
    <p:sldId id="328" r:id="rId76"/>
    <p:sldId id="355" r:id="rId77"/>
    <p:sldId id="312" r:id="rId78"/>
    <p:sldId id="366" r:id="rId79"/>
    <p:sldId id="367" r:id="rId80"/>
    <p:sldId id="368" r:id="rId81"/>
    <p:sldId id="313" r:id="rId82"/>
    <p:sldId id="383" r:id="rId83"/>
    <p:sldId id="384" r:id="rId84"/>
    <p:sldId id="388" r:id="rId85"/>
    <p:sldId id="356" r:id="rId86"/>
    <p:sldId id="347" r:id="rId87"/>
    <p:sldId id="371" r:id="rId88"/>
    <p:sldId id="390" r:id="rId89"/>
    <p:sldId id="391" r:id="rId90"/>
    <p:sldId id="392" r:id="rId91"/>
    <p:sldId id="393" r:id="rId92"/>
    <p:sldId id="394" r:id="rId93"/>
    <p:sldId id="395" r:id="rId94"/>
    <p:sldId id="396" r:id="rId95"/>
    <p:sldId id="397" r:id="rId96"/>
    <p:sldId id="398" r:id="rId97"/>
    <p:sldId id="399" r:id="rId98"/>
    <p:sldId id="400" r:id="rId99"/>
    <p:sldId id="401" r:id="rId100"/>
    <p:sldId id="402" r:id="rId101"/>
    <p:sldId id="403" r:id="rId102"/>
    <p:sldId id="410" r:id="rId103"/>
    <p:sldId id="321" r:id="rId104"/>
    <p:sldId id="337" r:id="rId10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8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8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8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8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8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48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48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48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48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FF"/>
    <a:srgbClr val="FFFF00"/>
    <a:srgbClr val="0099FF"/>
    <a:srgbClr val="009900"/>
    <a:srgbClr val="CC3300"/>
    <a:srgbClr val="3333FF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79202" autoAdjust="0"/>
  </p:normalViewPr>
  <p:slideViewPr>
    <p:cSldViewPr snapToGrid="0">
      <p:cViewPr varScale="1">
        <p:scale>
          <a:sx n="77" d="100"/>
          <a:sy n="77" d="100"/>
        </p:scale>
        <p:origin x="1262" y="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45996"/>
    </p:cViewPr>
  </p:sorterViewPr>
  <p:notesViewPr>
    <p:cSldViewPr snapToGrid="0">
      <p:cViewPr varScale="1">
        <p:scale>
          <a:sx n="57" d="100"/>
          <a:sy n="57" d="100"/>
        </p:scale>
        <p:origin x="2832" y="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handoutMaster" Target="handoutMasters/handout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8AB23EB-655B-4722-8130-7A6435BD54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52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52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C95DFBE-2564-4DAE-851B-6402D68BE1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FECFE5F4-637E-4904-814B-F3A730D7D8B1}" type="slidenum">
              <a:rPr lang="en-US" altLang="en-US" sz="1200" b="0">
                <a:solidFill>
                  <a:schemeClr val="tx1"/>
                </a:solidFill>
              </a:rPr>
              <a:pPr/>
              <a:t>1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60563" y="596900"/>
            <a:ext cx="3235325" cy="242570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3124623"/>
            <a:ext cx="5608320" cy="5474547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A5039EE6-DB38-42C8-B978-8F8C53668CC7}" type="slidenum">
              <a:rPr lang="en-US" altLang="en-US" sz="1200" b="0">
                <a:solidFill>
                  <a:schemeClr val="tx1"/>
                </a:solidFill>
              </a:rPr>
              <a:pPr/>
              <a:t>2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Objectives</a:t>
            </a:r>
          </a:p>
          <a:p>
            <a:pPr lvl="1" eaLnBrk="1" hangingPunct="1">
              <a:buFontTx/>
              <a:buChar char="•"/>
            </a:pPr>
            <a:r>
              <a:rPr lang="en-US" altLang="en-US"/>
              <a:t>Keep one umpire ahead of the lead runner</a:t>
            </a:r>
          </a:p>
          <a:p>
            <a:pPr lvl="1" eaLnBrk="1" hangingPunct="1">
              <a:buFontTx/>
              <a:buChar char="•"/>
            </a:pPr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Ideally</a:t>
            </a:r>
          </a:p>
          <a:p>
            <a:pPr lvl="1" eaLnBrk="1" hangingPunct="1">
              <a:buFontTx/>
              <a:buChar char="•"/>
            </a:pPr>
            <a:endParaRPr lang="en-US" altLang="en-US"/>
          </a:p>
          <a:p>
            <a:pPr lvl="2" eaLnBrk="1" hangingPunct="1">
              <a:buFontTx/>
              <a:buChar char="•"/>
            </a:pPr>
            <a:r>
              <a:rPr lang="en-US" altLang="en-US"/>
              <a:t>“Box” the runner between the three umpires</a:t>
            </a:r>
          </a:p>
          <a:p>
            <a:pPr lvl="3" eaLnBrk="1" hangingPunct="1">
              <a:buFontTx/>
              <a:buChar char="•"/>
            </a:pPr>
            <a:r>
              <a:rPr lang="en-US" altLang="en-US"/>
              <a:t>One behind him</a:t>
            </a:r>
          </a:p>
          <a:p>
            <a:pPr lvl="3" eaLnBrk="1" hangingPunct="1">
              <a:buFontTx/>
              <a:buChar char="•"/>
            </a:pPr>
            <a:r>
              <a:rPr lang="en-US" altLang="en-US"/>
              <a:t>One with him</a:t>
            </a:r>
          </a:p>
          <a:p>
            <a:pPr lvl="3" eaLnBrk="1" hangingPunct="1">
              <a:buFontTx/>
              <a:buChar char="•"/>
            </a:pPr>
            <a:r>
              <a:rPr lang="en-US" altLang="en-US"/>
              <a:t>One ahead of him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DB5B478D-DEF4-4519-B71C-00FB1F0C47DE}" type="slidenum">
              <a:rPr lang="en-US" altLang="en-US" sz="1200" b="0">
                <a:solidFill>
                  <a:schemeClr val="tx1"/>
                </a:solidFill>
              </a:rPr>
              <a:pPr/>
              <a:t>3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sz="1000"/>
              <a:t>DEEP A</a:t>
            </a:r>
          </a:p>
          <a:p>
            <a:pPr lvl="1" eaLnBrk="1" hangingPunct="1">
              <a:buFontTx/>
              <a:buChar char="•"/>
            </a:pPr>
            <a:r>
              <a:rPr lang="en-US" altLang="en-US" sz="1000"/>
              <a:t>No runner on first or second</a:t>
            </a:r>
          </a:p>
          <a:p>
            <a:pPr eaLnBrk="1" hangingPunct="1">
              <a:buFontTx/>
              <a:buChar char="•"/>
            </a:pPr>
            <a:r>
              <a:rPr lang="en-US" altLang="en-US" sz="1000"/>
              <a:t>SHALLOW A</a:t>
            </a:r>
          </a:p>
          <a:p>
            <a:pPr lvl="1" eaLnBrk="1" hangingPunct="1">
              <a:buFontTx/>
              <a:buChar char="•"/>
            </a:pPr>
            <a:r>
              <a:rPr lang="en-US" altLang="en-US" sz="1000"/>
              <a:t>With a runner on first</a:t>
            </a:r>
          </a:p>
          <a:p>
            <a:pPr lvl="2" eaLnBrk="1" hangingPunct="1">
              <a:buFontTx/>
              <a:buChar char="•"/>
            </a:pPr>
            <a:r>
              <a:rPr lang="en-US" altLang="en-US" sz="1000"/>
              <a:t>Need to see the pitcher, runner, and base</a:t>
            </a:r>
          </a:p>
          <a:p>
            <a:pPr lvl="2" eaLnBrk="1" hangingPunct="1">
              <a:buFontTx/>
              <a:buChar char="•"/>
            </a:pPr>
            <a:r>
              <a:rPr lang="en-US" altLang="en-US" sz="1000"/>
              <a:t>You are there for the pickoff play or throwback by the catcher</a:t>
            </a:r>
          </a:p>
          <a:p>
            <a:pPr eaLnBrk="1" hangingPunct="1">
              <a:buFontTx/>
              <a:buChar char="•"/>
            </a:pPr>
            <a:r>
              <a:rPr lang="en-US" altLang="en-US" sz="1000"/>
              <a:t>SHALLOW B</a:t>
            </a:r>
          </a:p>
          <a:p>
            <a:pPr lvl="1" eaLnBrk="1" hangingPunct="1">
              <a:buFontTx/>
              <a:buChar char="•"/>
            </a:pPr>
            <a:r>
              <a:rPr lang="en-US" altLang="en-US" sz="1000"/>
              <a:t>Not generally used</a:t>
            </a:r>
          </a:p>
          <a:p>
            <a:pPr eaLnBrk="1" hangingPunct="1">
              <a:buFontTx/>
              <a:buChar char="•"/>
            </a:pPr>
            <a:r>
              <a:rPr lang="en-US" altLang="en-US" sz="1000"/>
              <a:t>DEEP B</a:t>
            </a:r>
          </a:p>
          <a:p>
            <a:pPr lvl="1" eaLnBrk="1" hangingPunct="1">
              <a:buFontTx/>
              <a:buChar char="•"/>
            </a:pPr>
            <a:r>
              <a:rPr lang="en-US" altLang="en-US" sz="1000"/>
              <a:t>Position for U1 with a Runner on 2</a:t>
            </a:r>
            <a:r>
              <a:rPr lang="en-US" altLang="en-US" sz="1000" baseline="30000"/>
              <a:t>nd</a:t>
            </a:r>
            <a:r>
              <a:rPr lang="en-US" altLang="en-US" sz="1000"/>
              <a:t>, but not on 1</a:t>
            </a:r>
            <a:r>
              <a:rPr lang="en-US" altLang="en-US" sz="1000" baseline="30000"/>
              <a:t>st</a:t>
            </a:r>
          </a:p>
          <a:p>
            <a:pPr eaLnBrk="1" hangingPunct="1">
              <a:buFontTx/>
              <a:buChar char="•"/>
            </a:pPr>
            <a:r>
              <a:rPr lang="en-US" altLang="en-US" sz="1000"/>
              <a:t>SHALLOW C</a:t>
            </a:r>
          </a:p>
          <a:p>
            <a:pPr lvl="1" eaLnBrk="1" hangingPunct="1">
              <a:buFontTx/>
              <a:buChar char="•"/>
            </a:pPr>
            <a:r>
              <a:rPr lang="en-US" altLang="en-US" sz="1000"/>
              <a:t>Used by U3 with a runner on 1</a:t>
            </a:r>
            <a:r>
              <a:rPr lang="en-US" altLang="en-US" sz="1000" baseline="30000"/>
              <a:t>st</a:t>
            </a:r>
            <a:r>
              <a:rPr lang="en-US" altLang="en-US" sz="1000"/>
              <a:t> and 2</a:t>
            </a:r>
            <a:r>
              <a:rPr lang="en-US" altLang="en-US" sz="1000" baseline="30000"/>
              <a:t>nd</a:t>
            </a:r>
            <a:r>
              <a:rPr lang="en-US" altLang="en-US" sz="1000"/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 sz="1000"/>
              <a:t>DEEP C</a:t>
            </a:r>
          </a:p>
          <a:p>
            <a:pPr lvl="1" eaLnBrk="1" hangingPunct="1">
              <a:buFontTx/>
              <a:buChar char="•"/>
            </a:pPr>
            <a:r>
              <a:rPr lang="en-US" altLang="en-US" sz="1000"/>
              <a:t>Used by U3 with runners on 1</a:t>
            </a:r>
            <a:r>
              <a:rPr lang="en-US" altLang="en-US" sz="1000" baseline="30000"/>
              <a:t>st</a:t>
            </a:r>
            <a:r>
              <a:rPr lang="en-US" altLang="en-US" sz="1000"/>
              <a:t>, 1</a:t>
            </a:r>
            <a:r>
              <a:rPr lang="en-US" altLang="en-US" sz="1000" baseline="30000"/>
              <a:t>st</a:t>
            </a:r>
            <a:r>
              <a:rPr lang="en-US" altLang="en-US" sz="1000"/>
              <a:t> and 3</a:t>
            </a:r>
            <a:r>
              <a:rPr lang="en-US" altLang="en-US" sz="1000" baseline="30000"/>
              <a:t>rd</a:t>
            </a:r>
            <a:r>
              <a:rPr lang="en-US" altLang="en-US" sz="1000"/>
              <a:t>, or bases loaded</a:t>
            </a:r>
          </a:p>
          <a:p>
            <a:pPr eaLnBrk="1" hangingPunct="1">
              <a:buFontTx/>
              <a:buChar char="•"/>
            </a:pPr>
            <a:r>
              <a:rPr lang="en-US" altLang="en-US" sz="1000"/>
              <a:t>DEEP D</a:t>
            </a:r>
          </a:p>
          <a:p>
            <a:pPr lvl="1" eaLnBrk="1" hangingPunct="1">
              <a:buFontTx/>
              <a:buChar char="•"/>
            </a:pPr>
            <a:r>
              <a:rPr lang="en-US" altLang="en-US" sz="1000"/>
              <a:t>Used by U3 when there are no runners or a runner on 2</a:t>
            </a:r>
            <a:r>
              <a:rPr lang="en-US" altLang="en-US" sz="1000" baseline="30000"/>
              <a:t>nd</a:t>
            </a:r>
            <a:r>
              <a:rPr lang="en-US" altLang="en-US" sz="1000"/>
              <a:t> base only</a:t>
            </a:r>
          </a:p>
          <a:p>
            <a:pPr eaLnBrk="1" hangingPunct="1">
              <a:buFontTx/>
              <a:buChar char="•"/>
            </a:pPr>
            <a:r>
              <a:rPr lang="en-US" altLang="en-US" sz="1000"/>
              <a:t>SHALLOW D</a:t>
            </a:r>
          </a:p>
          <a:p>
            <a:pPr lvl="1" eaLnBrk="1" hangingPunct="1">
              <a:buFontTx/>
              <a:buChar char="•"/>
            </a:pPr>
            <a:r>
              <a:rPr lang="en-US" altLang="en-US" sz="1000"/>
              <a:t>Used by U3 when there is a runner on third, but not 1</a:t>
            </a:r>
            <a:r>
              <a:rPr lang="en-US" altLang="en-US" sz="1000" baseline="30000"/>
              <a:t>st</a:t>
            </a:r>
          </a:p>
          <a:p>
            <a:pPr lvl="1" eaLnBrk="1" hangingPunct="1">
              <a:buFontTx/>
              <a:buChar char="•"/>
            </a:pPr>
            <a:r>
              <a:rPr lang="en-US" altLang="en-US" sz="1000"/>
              <a:t>Need to see the pitcher, runner, and base</a:t>
            </a:r>
          </a:p>
          <a:p>
            <a:pPr lvl="1" eaLnBrk="1" hangingPunct="1">
              <a:buFontTx/>
              <a:buChar char="•"/>
            </a:pPr>
            <a:r>
              <a:rPr lang="en-US" altLang="en-US" sz="1000"/>
              <a:t>You are there for the pickoff or throwback by the catcher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F1EB1137-8A55-4011-9FB8-F687B77B4603}" type="slidenum">
              <a:rPr lang="en-US" altLang="en-US" sz="1200" b="0">
                <a:solidFill>
                  <a:schemeClr val="tx1"/>
                </a:solidFill>
              </a:rPr>
              <a:pPr/>
              <a:t>4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U1 in DEEP A</a:t>
            </a:r>
          </a:p>
          <a:p>
            <a:pPr eaLnBrk="1" hangingPunct="1"/>
            <a:r>
              <a:rPr lang="en-US" altLang="en-US"/>
              <a:t>U3 in DEEP D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5F8B8CCE-2D92-4FA4-AA38-8BCFA635BA6B}" type="slidenum">
              <a:rPr lang="en-US" altLang="en-US" sz="1200" b="0">
                <a:solidFill>
                  <a:schemeClr val="tx1"/>
                </a:solidFill>
              </a:rPr>
              <a:pPr/>
              <a:t>5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U1 in SHALLOW A</a:t>
            </a:r>
          </a:p>
          <a:p>
            <a:pPr eaLnBrk="1" hangingPunct="1"/>
            <a:r>
              <a:rPr lang="en-US" altLang="en-US"/>
              <a:t>	Best positioning for the pickoff or throwback by the catcher</a:t>
            </a:r>
          </a:p>
          <a:p>
            <a:pPr eaLnBrk="1" hangingPunct="1"/>
            <a:r>
              <a:rPr lang="en-US" altLang="en-US"/>
              <a:t>U3 in DEEP C</a:t>
            </a:r>
          </a:p>
          <a:p>
            <a:pPr eaLnBrk="1" hangingPunct="1"/>
            <a:r>
              <a:rPr lang="en-US" altLang="en-US"/>
              <a:t>	Best positioning for the steal of second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5DCAC7EE-D2A2-4939-83F3-6DFEF478CB75}" type="slidenum">
              <a:rPr lang="en-US" altLang="en-US" sz="1200" b="0">
                <a:solidFill>
                  <a:schemeClr val="tx1"/>
                </a:solidFill>
              </a:rPr>
              <a:pPr/>
              <a:t>6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U1 in SHALLOW A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U3 in SHALLOW C</a:t>
            </a:r>
          </a:p>
          <a:p>
            <a:pPr eaLnBrk="1" hangingPunct="1"/>
            <a:r>
              <a:rPr lang="en-US" altLang="en-US"/>
              <a:t>	Best position for the steal of third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4E70F206-2463-414C-8E1F-8298CC6868C9}" type="slidenum">
              <a:rPr lang="en-US" altLang="en-US" sz="1200" b="0">
                <a:solidFill>
                  <a:schemeClr val="tx1"/>
                </a:solidFill>
              </a:rPr>
              <a:pPr/>
              <a:t>7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U1 ins SHALLOW A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U3 in DEEP C</a:t>
            </a:r>
          </a:p>
          <a:p>
            <a:pPr lvl="1" eaLnBrk="1" hangingPunct="1"/>
            <a:r>
              <a:rPr lang="en-US" altLang="en-US"/>
              <a:t>Best position for the steal of second, pickoff at third, or throwback to third by the catcher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0514748C-5185-4C35-BD4F-C4C543EBE973}" type="slidenum">
              <a:rPr lang="en-US" altLang="en-US" sz="1200" b="0">
                <a:solidFill>
                  <a:schemeClr val="tx1"/>
                </a:solidFill>
              </a:rPr>
              <a:pPr/>
              <a:t>8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U1 in SHALLOW A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U3 in DEEP C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D455FC56-775B-4057-B310-7F4120766806}" type="slidenum">
              <a:rPr lang="en-US" altLang="en-US" sz="1200" b="0">
                <a:solidFill>
                  <a:schemeClr val="tx1"/>
                </a:solidFill>
              </a:rPr>
              <a:pPr/>
              <a:t>9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Do you see a pattern here?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Anytime there is a runner on 1</a:t>
            </a:r>
            <a:r>
              <a:rPr lang="en-US" altLang="en-US" baseline="30000"/>
              <a:t>st</a:t>
            </a:r>
            <a:r>
              <a:rPr lang="en-US" altLang="en-US"/>
              <a:t>, U3 is in “C”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D4F1497C-329E-4543-AF34-5640786EB160}" type="slidenum">
              <a:rPr lang="en-US" altLang="en-US" sz="1200" b="0">
                <a:solidFill>
                  <a:schemeClr val="tx1"/>
                </a:solidFill>
              </a:rPr>
              <a:pPr/>
              <a:t>10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U1 in DEEP B</a:t>
            </a:r>
          </a:p>
          <a:p>
            <a:pPr eaLnBrk="1" hangingPunct="1"/>
            <a:r>
              <a:rPr lang="en-US" altLang="en-US"/>
              <a:t>	Best position for the pickoff at 2</a:t>
            </a:r>
            <a:r>
              <a:rPr lang="en-US" altLang="en-US" baseline="30000"/>
              <a:t>nd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U3 in DEEP C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F5425E28-5BD4-4BD5-9135-E7B1E845C462}" type="slidenum">
              <a:rPr lang="en-US" altLang="en-US" sz="1200" b="0">
                <a:solidFill>
                  <a:schemeClr val="tx1"/>
                </a:solidFill>
              </a:rPr>
              <a:pPr/>
              <a:t>11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U2 in DEEP B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U3 in SHALLOW D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DE0612E7-6B25-4E7C-B3BE-5D418EE49E38}" type="slidenum">
              <a:rPr lang="en-US" altLang="en-US" sz="1200" b="0">
                <a:solidFill>
                  <a:schemeClr val="tx1"/>
                </a:solidFill>
              </a:rPr>
              <a:pPr/>
              <a:t>12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Here’s another “pattern”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Anytime there is a runner on 2</a:t>
            </a:r>
            <a:r>
              <a:rPr lang="en-US" altLang="en-US" baseline="30000"/>
              <a:t>nd</a:t>
            </a:r>
            <a:r>
              <a:rPr lang="en-US" altLang="en-US"/>
              <a:t>, but NOT on 1</a:t>
            </a:r>
            <a:r>
              <a:rPr lang="en-US" altLang="en-US" baseline="30000"/>
              <a:t>st</a:t>
            </a:r>
            <a:r>
              <a:rPr lang="en-US" altLang="en-US"/>
              <a:t>, U2 will be in “B”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1268EC7F-812D-4E55-A333-39936AC54DCB}" type="slidenum">
              <a:rPr lang="en-US" altLang="en-US" sz="1200" b="0">
                <a:solidFill>
                  <a:schemeClr val="tx1"/>
                </a:solidFill>
              </a:rPr>
              <a:pPr/>
              <a:t>16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U1 in DEEP A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U3 in SHALLOW D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37564EA4-6D45-4174-B9F3-9F149ECDC26A}" type="slidenum">
              <a:rPr lang="en-US" altLang="en-US" sz="1200" b="0">
                <a:solidFill>
                  <a:schemeClr val="tx1"/>
                </a:solidFill>
              </a:rPr>
              <a:pPr/>
              <a:t>17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This is an easy way to remember where you should be in 3-umpire mechanics.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Forget everything else (trying to remember all of the different runner configurations).  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It all boils down to this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86D7E866-9A82-4846-878B-636516F48247}" type="slidenum">
              <a:rPr lang="en-US" altLang="en-US" sz="1200" b="0">
                <a:solidFill>
                  <a:schemeClr val="tx1"/>
                </a:solidFill>
              </a:rPr>
              <a:pPr/>
              <a:t>20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Check swings</a:t>
            </a:r>
          </a:p>
          <a:p>
            <a:pPr eaLnBrk="1" hangingPunct="1"/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PL will go the “open” umpire</a:t>
            </a:r>
          </a:p>
          <a:p>
            <a:pPr lvl="1" eaLnBrk="1" hangingPunct="1">
              <a:buFontTx/>
              <a:buChar char="•"/>
            </a:pPr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U1 at 1</a:t>
            </a:r>
            <a:r>
              <a:rPr lang="en-US" altLang="en-US" baseline="30000"/>
              <a:t>st</a:t>
            </a:r>
            <a:r>
              <a:rPr lang="en-US" altLang="en-US"/>
              <a:t> or in “B” for RIGHT handed batters</a:t>
            </a:r>
          </a:p>
          <a:p>
            <a:pPr lvl="1" eaLnBrk="1" hangingPunct="1">
              <a:buFontTx/>
              <a:buChar char="•"/>
            </a:pPr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U3 at 3</a:t>
            </a:r>
            <a:r>
              <a:rPr lang="en-US" altLang="en-US" baseline="30000"/>
              <a:t>rd</a:t>
            </a:r>
            <a:r>
              <a:rPr lang="en-US" altLang="en-US"/>
              <a:t> or in “C” for LEFT handed batters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C4EFF46C-7F36-4B28-899D-A85970F74B38}" type="slidenum">
              <a:rPr lang="en-US" altLang="en-US" sz="1200" b="0">
                <a:solidFill>
                  <a:schemeClr val="tx1"/>
                </a:solidFill>
              </a:rPr>
              <a:pPr/>
              <a:t>22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With U1 and U3 “on the wings”</a:t>
            </a:r>
          </a:p>
          <a:p>
            <a:pPr eaLnBrk="1" hangingPunct="1"/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PL has responsibility up to the front edge of first or third base</a:t>
            </a:r>
          </a:p>
          <a:p>
            <a:pPr lvl="1" eaLnBrk="1" hangingPunct="1">
              <a:buFontTx/>
              <a:buChar char="•"/>
            </a:pPr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U1 has from the front edge of first base to the fence</a:t>
            </a:r>
          </a:p>
          <a:p>
            <a:pPr lvl="1" eaLnBrk="1" hangingPunct="1">
              <a:buFontTx/>
              <a:buChar char="•"/>
            </a:pPr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U3 has from the front edge of third base to the fence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0EFCBFA3-5E15-4D40-A321-38CCE3FB71DA}" type="slidenum">
              <a:rPr lang="en-US" altLang="en-US" sz="1200" b="0">
                <a:solidFill>
                  <a:schemeClr val="tx1"/>
                </a:solidFill>
              </a:rPr>
              <a:pPr/>
              <a:t>23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With U3 “in”</a:t>
            </a:r>
          </a:p>
          <a:p>
            <a:pPr eaLnBrk="1" hangingPunct="1"/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PL has responsibility up to the front edge of first and everything on the  third base side</a:t>
            </a:r>
          </a:p>
          <a:p>
            <a:pPr lvl="1" eaLnBrk="1" hangingPunct="1">
              <a:buFontTx/>
              <a:buChar char="•"/>
            </a:pPr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U1 has from the front edge of first base to the fence</a:t>
            </a:r>
          </a:p>
          <a:p>
            <a:pPr lvl="1" eaLnBrk="1" hangingPunct="1">
              <a:buFontTx/>
              <a:buChar char="•"/>
            </a:pPr>
            <a:endParaRPr lang="en-US" altLang="en-US"/>
          </a:p>
          <a:p>
            <a:pPr lvl="1"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48EAE092-052F-4575-A5EA-854E18C3BA0F}" type="slidenum">
              <a:rPr lang="en-US" altLang="en-US" sz="1200" b="0">
                <a:solidFill>
                  <a:schemeClr val="tx1"/>
                </a:solidFill>
              </a:rPr>
              <a:pPr/>
              <a:t>24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With U1 “in”</a:t>
            </a:r>
          </a:p>
          <a:p>
            <a:pPr eaLnBrk="1" hangingPunct="1"/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PL has responsibility up to the front edge of third and everything on the  first  base side</a:t>
            </a:r>
          </a:p>
          <a:p>
            <a:pPr lvl="1" eaLnBrk="1" hangingPunct="1">
              <a:buFontTx/>
              <a:buChar char="•"/>
            </a:pPr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U3 has from the front edge of third base to the fence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51297F-3C4B-473E-8FF3-9CB90674A1EB}" type="slidenum">
              <a:rPr lang="en-US" altLang="en-US" smtClean="0"/>
              <a:pPr/>
              <a:t>25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873460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D2F031C6-FCEC-4448-975C-E880C82F5B43}" type="slidenum">
              <a:rPr lang="en-US" altLang="en-US" sz="1200" b="0">
                <a:solidFill>
                  <a:schemeClr val="tx1"/>
                </a:solidFill>
              </a:rPr>
              <a:pPr/>
              <a:t>26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When U1 and U3 are “on the wings”, PL has no fly ball responsibility in the outfield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U1 has right field and the center fielder moving straight forward or backward or toward right field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U3 has left field and the center fielder moving toward left field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If there is a question who has the ball on a hit to the center fielder, U1 has precedence….he is the “key”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5A1ADC4A-63EB-47BC-9B12-8C55A609D704}" type="slidenum">
              <a:rPr lang="en-US" altLang="en-US" sz="1200" b="0">
                <a:solidFill>
                  <a:schemeClr val="tx1"/>
                </a:solidFill>
              </a:rPr>
              <a:pPr/>
              <a:t>27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With U1 and U3 “on the wings’</a:t>
            </a:r>
          </a:p>
          <a:p>
            <a:pPr eaLnBrk="1" hangingPunct="1"/>
            <a:endParaRPr lang="en-US" altLang="en-US" dirty="0"/>
          </a:p>
          <a:p>
            <a:pPr lvl="1" eaLnBrk="1" hangingPunct="1">
              <a:buFontTx/>
              <a:buChar char="•"/>
            </a:pPr>
            <a:r>
              <a:rPr lang="en-US" altLang="en-US" dirty="0"/>
              <a:t>U1 is the “KEY” to rotation</a:t>
            </a:r>
          </a:p>
          <a:p>
            <a:pPr lvl="2" eaLnBrk="1" hangingPunct="1">
              <a:buFontTx/>
              <a:buChar char="•"/>
            </a:pPr>
            <a:r>
              <a:rPr lang="en-US" altLang="en-US" dirty="0"/>
              <a:t>Even if he is wrong…he is RIGHT</a:t>
            </a:r>
          </a:p>
          <a:p>
            <a:pPr lvl="2" eaLnBrk="1" hangingPunct="1">
              <a:buFontTx/>
              <a:buChar char="•"/>
            </a:pPr>
            <a:r>
              <a:rPr lang="en-US" altLang="en-US" dirty="0"/>
              <a:t>If U1 goes out, even if error, he is the only one to go out</a:t>
            </a:r>
          </a:p>
          <a:p>
            <a:pPr lvl="2" eaLnBrk="1" hangingPunct="1">
              <a:buFontTx/>
              <a:buChar char="•"/>
            </a:pPr>
            <a:r>
              <a:rPr lang="en-US" altLang="en-US" dirty="0"/>
              <a:t>If U1 does NOT go out, then U3 goes out on only on a fly ball in his are of responsibility</a:t>
            </a:r>
          </a:p>
          <a:p>
            <a:pPr lvl="2" eaLnBrk="1" hangingPunct="1">
              <a:buFontTx/>
              <a:buChar char="•"/>
            </a:pPr>
            <a:endParaRPr lang="en-US" altLang="en-US" dirty="0"/>
          </a:p>
          <a:p>
            <a:pPr eaLnBrk="1" hangingPunct="1"/>
            <a:r>
              <a:rPr lang="en-US" altLang="en-US" dirty="0"/>
              <a:t>If any umpire “goes out”</a:t>
            </a:r>
          </a:p>
          <a:p>
            <a:pPr lvl="1" eaLnBrk="1" hangingPunct="1"/>
            <a:r>
              <a:rPr lang="en-US" altLang="en-US" dirty="0"/>
              <a:t>COVERAGE REVERTS TO 2-UMPIRE MECHANICS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615736AF-208A-44B3-9365-6A69BE1243DC}" type="slidenum">
              <a:rPr lang="en-US" altLang="en-US" sz="1200" b="0">
                <a:solidFill>
                  <a:schemeClr val="tx1"/>
                </a:solidFill>
              </a:rPr>
              <a:pPr/>
              <a:t>28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Think of it like all umpires are tied together.  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If one goes out, he “pulls” all of the other with him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A3F9A141-FA5B-4142-B065-C7D5EAC52B3A}" type="slidenum">
              <a:rPr lang="en-US" altLang="en-US" sz="1200" b="0">
                <a:solidFill>
                  <a:schemeClr val="tx1"/>
                </a:solidFill>
              </a:rPr>
              <a:pPr/>
              <a:t>29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With U3 “inside”</a:t>
            </a:r>
          </a:p>
          <a:p>
            <a:pPr lvl="1" eaLnBrk="1" hangingPunct="1">
              <a:buFontTx/>
              <a:buChar char="•"/>
            </a:pPr>
            <a:r>
              <a:rPr lang="en-US" altLang="en-US"/>
              <a:t>PL has the right fielder moving toward the foul line</a:t>
            </a:r>
          </a:p>
          <a:p>
            <a:pPr lvl="1" eaLnBrk="1" hangingPunct="1">
              <a:buFontTx/>
              <a:buChar char="•"/>
            </a:pPr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U3 has the center fielder moving straight forward or backward and toward left field -- His half of the “V” (third base side)</a:t>
            </a:r>
          </a:p>
          <a:p>
            <a:pPr lvl="1" eaLnBrk="1" hangingPunct="1">
              <a:buFontTx/>
              <a:buChar char="•"/>
            </a:pPr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U1 has the right fielder and the center fielder moving toward right field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A2E59487-E86B-4841-82AD-2D1A50FB1768}" type="slidenum">
              <a:rPr lang="en-US" altLang="en-US" sz="1200" b="0">
                <a:solidFill>
                  <a:schemeClr val="tx1"/>
                </a:solidFill>
              </a:rPr>
              <a:pPr/>
              <a:t>30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With U1 “inside”</a:t>
            </a:r>
          </a:p>
          <a:p>
            <a:pPr eaLnBrk="1" hangingPunct="1"/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PL has the right fielder moving toward the foul line</a:t>
            </a:r>
          </a:p>
          <a:p>
            <a:pPr lvl="1" eaLnBrk="1" hangingPunct="1">
              <a:buFontTx/>
              <a:buChar char="•"/>
            </a:pPr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U1 has the Right fielder moving forward or backward and toward center field and the center fielder moving toward right field – His half of the “V” (first base side of the “V”)</a:t>
            </a:r>
          </a:p>
          <a:p>
            <a:pPr lvl="1" eaLnBrk="1" hangingPunct="1">
              <a:buFontTx/>
              <a:buChar char="•"/>
            </a:pPr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U3 has left field and the center fielder moving straight forward and backward or toward left field 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FDC7F444-4C3D-46F7-853D-606ADD4D3923}" type="slidenum">
              <a:rPr lang="en-US" altLang="en-US" sz="1200" b="0">
                <a:solidFill>
                  <a:schemeClr val="tx1"/>
                </a:solidFill>
              </a:rPr>
              <a:pPr/>
              <a:t>31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Coverage reverts to 2-umpire mechanics</a:t>
            </a:r>
          </a:p>
          <a:p>
            <a:pPr eaLnBrk="1" hangingPunct="1"/>
            <a:endParaRPr lang="en-US" altLang="en-US"/>
          </a:p>
          <a:p>
            <a:pPr lvl="1" eaLnBrk="1" hangingPunct="1"/>
            <a:r>
              <a:rPr lang="en-US" altLang="en-US"/>
              <a:t>That’s why you stay in the outfield – let the other two umpires do their job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380167C6-E9E3-4E3E-8846-3B9943EAA6E8}" type="slidenum">
              <a:rPr lang="en-US" altLang="en-US" sz="1200" b="0">
                <a:solidFill>
                  <a:schemeClr val="tx1"/>
                </a:solidFill>
              </a:rPr>
              <a:pPr/>
              <a:t>32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If you GO OUT…you STAY OUT</a:t>
            </a:r>
          </a:p>
          <a:p>
            <a:pPr eaLnBrk="1" hangingPunct="1"/>
            <a:endParaRPr lang="en-US" altLang="en-US"/>
          </a:p>
          <a:p>
            <a:pPr lvl="1" eaLnBrk="1" hangingPunct="1"/>
            <a:r>
              <a:rPr lang="en-US" altLang="en-US"/>
              <a:t>Don’t come back in and get everyone confused</a:t>
            </a:r>
          </a:p>
          <a:p>
            <a:pPr lvl="1" eaLnBrk="1" hangingPunct="1"/>
            <a:endParaRPr lang="en-US" altLang="en-US"/>
          </a:p>
          <a:p>
            <a:pPr lvl="1" eaLnBrk="1" hangingPunct="1"/>
            <a:r>
              <a:rPr lang="en-US" altLang="en-US"/>
              <a:t>Stay in the outfield and observe playing action in case something happens and the crew needs to get together to get a call right</a:t>
            </a:r>
          </a:p>
          <a:p>
            <a:pPr lvl="1" eaLnBrk="1" hangingPunct="1"/>
            <a:endParaRPr lang="en-US" altLang="en-US"/>
          </a:p>
          <a:p>
            <a:pPr lvl="1" eaLnBrk="1" hangingPunct="1"/>
            <a:r>
              <a:rPr lang="en-US" altLang="en-US"/>
              <a:t>When playing action is over, go back to your position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80B9B4D8-074B-49E6-AE99-48F26F5BCEEF}" type="slidenum">
              <a:rPr lang="en-US" altLang="en-US" sz="1200" b="0">
                <a:solidFill>
                  <a:schemeClr val="tx1"/>
                </a:solidFill>
              </a:rPr>
              <a:pPr/>
              <a:t>34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80B9B4D8-074B-49E6-AE99-48F26F5BCEEF}" type="slidenum">
              <a:rPr lang="en-US" altLang="en-US" sz="1200" b="0">
                <a:solidFill>
                  <a:schemeClr val="tx1"/>
                </a:solidFill>
              </a:rPr>
              <a:pPr/>
              <a:t>35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Think of</a:t>
            </a:r>
            <a:r>
              <a:rPr lang="en-US" altLang="en-US" baseline="0" dirty="0"/>
              <a:t> a line splitting the field in two.</a:t>
            </a:r>
          </a:p>
          <a:p>
            <a:pPr eaLnBrk="1" hangingPunct="1"/>
            <a:endParaRPr lang="en-US" altLang="en-US" baseline="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aseline="0" dirty="0"/>
              <a:t>If there are NO runners on base, or a runner on 1</a:t>
            </a:r>
            <a:r>
              <a:rPr lang="en-US" altLang="en-US" baseline="30000" dirty="0"/>
              <a:t>st</a:t>
            </a:r>
            <a:r>
              <a:rPr lang="en-US" altLang="en-US" baseline="0" dirty="0"/>
              <a:t> ONLY, then rotation is to the LEFT for all umpires</a:t>
            </a:r>
            <a:endParaRPr lang="en-US" altLang="en-US" dirty="0"/>
          </a:p>
          <a:p>
            <a:pPr eaLnBrk="1" hangingPunct="1"/>
            <a:endParaRPr lang="en-US" altLang="en-US" baseline="0" dirty="0"/>
          </a:p>
          <a:p>
            <a:pPr eaLnBrk="1" hangingPunct="1"/>
            <a:r>
              <a:rPr lang="en-US" altLang="en-US" baseline="0" dirty="0"/>
              <a:t>If there is a runner on the 3</a:t>
            </a:r>
            <a:r>
              <a:rPr lang="en-US" altLang="en-US" baseline="30000" dirty="0"/>
              <a:t>rd</a:t>
            </a:r>
            <a:r>
              <a:rPr lang="en-US" altLang="en-US" baseline="0" dirty="0"/>
              <a:t> base side of the field (that is, on 2</a:t>
            </a:r>
            <a:r>
              <a:rPr lang="en-US" altLang="en-US" baseline="30000" dirty="0"/>
              <a:t>nd</a:t>
            </a:r>
            <a:r>
              <a:rPr lang="en-US" altLang="en-US" baseline="0" dirty="0"/>
              <a:t> and/or 3</a:t>
            </a:r>
            <a:r>
              <a:rPr lang="en-US" altLang="en-US" baseline="30000" dirty="0"/>
              <a:t>rd</a:t>
            </a:r>
            <a:r>
              <a:rPr lang="en-US" altLang="en-US" baseline="0" dirty="0"/>
              <a:t>), rotation for the BASE umpires is to the RIGHT </a:t>
            </a:r>
          </a:p>
          <a:p>
            <a:pPr eaLnBrk="1" hangingPunct="1"/>
            <a:r>
              <a:rPr lang="en-US" altLang="en-US" baseline="0" dirty="0"/>
              <a:t>	(PL will stay home with runner in scoring position)</a:t>
            </a:r>
          </a:p>
          <a:p>
            <a:pPr eaLnBrk="1" hangingPunct="1"/>
            <a:endParaRPr lang="en-US" altLang="en-US" baseline="0" dirty="0"/>
          </a:p>
        </p:txBody>
      </p:sp>
    </p:spTree>
    <p:extLst>
      <p:ext uri="{BB962C8B-B14F-4D97-AF65-F5344CB8AC3E}">
        <p14:creationId xmlns:p14="http://schemas.microsoft.com/office/powerpoint/2010/main" val="27763257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F156C4D5-27D4-488F-B5CD-AB47A13B4DA7}" type="slidenum">
              <a:rPr lang="en-US" altLang="en-US" sz="1200" b="0">
                <a:solidFill>
                  <a:schemeClr val="tx1"/>
                </a:solidFill>
              </a:rPr>
              <a:pPr/>
              <a:t>38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The Slide rotation is used when there are runners in scoring position (on 2</a:t>
            </a:r>
            <a:r>
              <a:rPr lang="en-US" altLang="en-US" baseline="30000" dirty="0"/>
              <a:t>nd</a:t>
            </a:r>
            <a:r>
              <a:rPr lang="en-US" altLang="en-US" dirty="0"/>
              <a:t> and/or 3</a:t>
            </a:r>
            <a:r>
              <a:rPr lang="en-US" altLang="en-US" baseline="30000" dirty="0"/>
              <a:t>rd</a:t>
            </a:r>
            <a:r>
              <a:rPr lang="en-US" altLang="en-US" dirty="0"/>
              <a:t>) and PL is staying home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With</a:t>
            </a:r>
            <a:r>
              <a:rPr lang="en-US" altLang="en-US" baseline="0" dirty="0"/>
              <a:t> a runner or runners on the 3</a:t>
            </a:r>
            <a:r>
              <a:rPr lang="en-US" altLang="en-US" baseline="30000" dirty="0"/>
              <a:t>rd</a:t>
            </a:r>
            <a:r>
              <a:rPr lang="en-US" altLang="en-US" baseline="0" dirty="0"/>
              <a:t> base side of the field, </a:t>
            </a:r>
            <a:r>
              <a:rPr lang="en-US" altLang="en-US" dirty="0"/>
              <a:t>U1 and U3 must move in</a:t>
            </a:r>
            <a:r>
              <a:rPr lang="en-US" altLang="en-US" baseline="0" dirty="0"/>
              <a:t> a </a:t>
            </a:r>
            <a:r>
              <a:rPr lang="en-US" altLang="en-US" dirty="0"/>
              <a:t>rotation to the RIGHT to cover plays at 1</a:t>
            </a:r>
            <a:r>
              <a:rPr lang="en-US" altLang="en-US" baseline="30000" dirty="0"/>
              <a:t>st</a:t>
            </a:r>
            <a:r>
              <a:rPr lang="en-US" altLang="en-US" dirty="0"/>
              <a:t>, 2</a:t>
            </a:r>
            <a:r>
              <a:rPr lang="en-US" altLang="en-US" baseline="30000" dirty="0"/>
              <a:t>nd</a:t>
            </a:r>
            <a:r>
              <a:rPr lang="en-US" altLang="en-US" dirty="0"/>
              <a:t>, and 3</a:t>
            </a:r>
            <a:r>
              <a:rPr lang="en-US" altLang="en-US" baseline="30000" dirty="0"/>
              <a:t>rd</a:t>
            </a:r>
            <a:r>
              <a:rPr lang="en-US" altLang="en-US" dirty="0"/>
              <a:t>.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U3 will initially move into a working area between 2</a:t>
            </a:r>
            <a:r>
              <a:rPr lang="en-US" altLang="en-US" baseline="30000" dirty="0"/>
              <a:t>nd</a:t>
            </a:r>
            <a:r>
              <a:rPr lang="en-US" altLang="en-US" dirty="0"/>
              <a:t> and 3rd  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As U1 comes into the infield to the working area between 1</a:t>
            </a:r>
            <a:r>
              <a:rPr lang="en-US" altLang="en-US" baseline="30000" dirty="0"/>
              <a:t>st</a:t>
            </a:r>
            <a:r>
              <a:rPr lang="en-US" altLang="en-US" dirty="0"/>
              <a:t> and 2</a:t>
            </a:r>
            <a:r>
              <a:rPr lang="en-US" altLang="en-US" baseline="30000" dirty="0"/>
              <a:t>nd</a:t>
            </a:r>
            <a:r>
              <a:rPr lang="en-US" altLang="en-US" baseline="0" dirty="0"/>
              <a:t>,</a:t>
            </a:r>
            <a:r>
              <a:rPr lang="en-US" altLang="en-US" dirty="0"/>
              <a:t> he will</a:t>
            </a:r>
            <a:r>
              <a:rPr lang="en-US" altLang="en-US" baseline="0" dirty="0"/>
              <a:t> notify </a:t>
            </a:r>
            <a:r>
              <a:rPr lang="en-US" altLang="en-US" dirty="0"/>
              <a:t>U3 that he is</a:t>
            </a:r>
            <a:r>
              <a:rPr lang="en-US" altLang="en-US" baseline="0" dirty="0"/>
              <a:t> inside (e.g.; “I’m IN, Cover 3</a:t>
            </a:r>
            <a:r>
              <a:rPr lang="en-US" altLang="en-US" baseline="30000" dirty="0"/>
              <a:t>rd</a:t>
            </a:r>
            <a:r>
              <a:rPr lang="en-US" altLang="en-US" baseline="0" dirty="0"/>
              <a:t>).</a:t>
            </a:r>
            <a:r>
              <a:rPr lang="en-US" altLang="en-US" dirty="0"/>
              <a:t> 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U3 then moves into position to cover plays at 3</a:t>
            </a:r>
            <a:r>
              <a:rPr lang="en-US" altLang="en-US" baseline="30000" dirty="0"/>
              <a:t>rd</a:t>
            </a:r>
            <a:r>
              <a:rPr lang="en-US" altLang="en-US" baseline="0" dirty="0"/>
              <a:t>, and U1 will have any play at 1</a:t>
            </a:r>
            <a:r>
              <a:rPr lang="en-US" altLang="en-US" baseline="30000" dirty="0"/>
              <a:t>st</a:t>
            </a:r>
            <a:r>
              <a:rPr lang="en-US" altLang="en-US" baseline="0" dirty="0"/>
              <a:t> or 2</a:t>
            </a:r>
            <a:r>
              <a:rPr lang="en-US" altLang="en-US" baseline="30000" dirty="0"/>
              <a:t>nd</a:t>
            </a:r>
            <a:r>
              <a:rPr lang="en-US" altLang="en-US" baseline="0" dirty="0"/>
              <a:t>.</a:t>
            </a:r>
            <a:endParaRPr lang="en-US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18B39A98-34EC-4B2A-AA5F-93B81F47C573}" type="slidenum">
              <a:rPr lang="en-US" altLang="en-US" sz="1200" b="0">
                <a:solidFill>
                  <a:schemeClr val="tx1"/>
                </a:solidFill>
              </a:rPr>
              <a:pPr/>
              <a:t>39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57066" indent="-291179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64717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30604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96491" indent="-232943"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471DDC4B-A52B-4A5E-99BA-316A33FCE608}" type="slidenum">
              <a:rPr lang="en-US" altLang="en-US" sz="1200" b="0">
                <a:solidFill>
                  <a:schemeClr val="tx1"/>
                </a:solidFill>
              </a:rPr>
              <a:pPr/>
              <a:t>40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95DFBE-2564-4DAE-851B-6402D68BE174}" type="slidenum">
              <a:rPr lang="en-US" altLang="en-US" smtClean="0"/>
              <a:pPr>
                <a:defRPr/>
              </a:pPr>
              <a:t>53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4946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95DFBE-2564-4DAE-851B-6402D68BE174}" type="slidenum">
              <a:rPr lang="en-US" altLang="en-US" smtClean="0"/>
              <a:pPr>
                <a:defRPr/>
              </a:pPr>
              <a:t>90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5181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0987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9992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386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2272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5525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703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6494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690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4297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1952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5121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8"/>
          <p:cNvGraphicFramePr>
            <a:graphicFrameLocks noChangeAspect="1"/>
          </p:cNvGraphicFramePr>
          <p:nvPr userDrawn="1"/>
        </p:nvGraphicFramePr>
        <p:xfrm>
          <a:off x="1739900" y="971550"/>
          <a:ext cx="5665788" cy="491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CorelDRAW" r:id="rId14" imgW="7020192" imgH="6090590" progId="CorelDRAW.Graphic.13">
                  <p:embed/>
                </p:oleObj>
              </mc:Choice>
              <mc:Fallback>
                <p:oleObj name="CorelDRAW" r:id="rId14" imgW="7020192" imgH="6090590" progId="CorelDRAW.Graphic.1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9900" y="971550"/>
                        <a:ext cx="5665788" cy="491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9.pn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9.pn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9.pn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9.pn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9.pn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0.wm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1.em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2.emf"/><Relationship Id="rId4" Type="http://schemas.openxmlformats.org/officeDocument/2006/relationships/oleObject" Target="../embeddings/oleObject4.bin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3.emf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4.em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5.e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6.emf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7.em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8.em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9.em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0.em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1.em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2.em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3.emf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922838"/>
            <a:ext cx="91440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4800" dirty="0">
                <a:solidFill>
                  <a:srgbClr val="0033CC"/>
                </a:solidFill>
                <a:latin typeface="Arial Black" panose="020B0A04020102020204" pitchFamily="34" charset="0"/>
              </a:rPr>
              <a:t>3-umpire mechanics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788" y="647493"/>
            <a:ext cx="3790423" cy="38000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0213" y="9017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4000" b="1">
                <a:solidFill>
                  <a:srgbClr val="3333FF"/>
                </a:solidFill>
              </a:rPr>
              <a:t>The objectives of </a:t>
            </a:r>
            <a:br>
              <a:rPr lang="en-US" altLang="en-US" sz="4000" b="1">
                <a:solidFill>
                  <a:srgbClr val="3333FF"/>
                </a:solidFill>
              </a:rPr>
            </a:br>
            <a:r>
              <a:rPr lang="en-US" altLang="en-US" sz="4000" b="1">
                <a:solidFill>
                  <a:srgbClr val="3333FF"/>
                </a:solidFill>
              </a:rPr>
              <a:t>3-umpire mechanics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2913" y="2644775"/>
            <a:ext cx="8229600" cy="3741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b="1">
                <a:solidFill>
                  <a:srgbClr val="3333FF"/>
                </a:solidFill>
              </a:rPr>
              <a:t>Try to keep one umpire AHEAD of the lead runner</a:t>
            </a:r>
          </a:p>
          <a:p>
            <a:pPr eaLnBrk="1" hangingPunct="1"/>
            <a:endParaRPr lang="en-US" altLang="en-US" b="1">
              <a:solidFill>
                <a:srgbClr val="3333FF"/>
              </a:solidFill>
            </a:endParaRPr>
          </a:p>
          <a:p>
            <a:pPr eaLnBrk="1" hangingPunct="1"/>
            <a:r>
              <a:rPr lang="en-US" altLang="en-US" b="1">
                <a:solidFill>
                  <a:srgbClr val="3333FF"/>
                </a:solidFill>
              </a:rPr>
              <a:t>If possible, “box” the runner between the three umpires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val 27"/>
          <p:cNvSpPr>
            <a:spLocks noChangeArrowheads="1"/>
          </p:cNvSpPr>
          <p:nvPr/>
        </p:nvSpPr>
        <p:spPr bwMode="auto">
          <a:xfrm>
            <a:off x="987425" y="2522538"/>
            <a:ext cx="392113" cy="3921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  <a:latin typeface="Arial Black" panose="020B0A04020102020204" pitchFamily="34" charset="0"/>
              </a:rPr>
              <a:t>D</a:t>
            </a:r>
          </a:p>
        </p:txBody>
      </p:sp>
      <p:sp>
        <p:nvSpPr>
          <p:cNvPr id="8195" name="Oval 30"/>
          <p:cNvSpPr>
            <a:spLocks noChangeArrowheads="1"/>
          </p:cNvSpPr>
          <p:nvPr/>
        </p:nvSpPr>
        <p:spPr bwMode="auto">
          <a:xfrm>
            <a:off x="7735888" y="2355850"/>
            <a:ext cx="392112" cy="3921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  <a:latin typeface="Arial Black" panose="020B0A04020102020204" pitchFamily="34" charset="0"/>
              </a:rPr>
              <a:t>A</a:t>
            </a:r>
          </a:p>
        </p:txBody>
      </p:sp>
      <p:sp>
        <p:nvSpPr>
          <p:cNvPr id="8196" name="Line 33"/>
          <p:cNvSpPr>
            <a:spLocks noChangeShapeType="1"/>
          </p:cNvSpPr>
          <p:nvPr/>
        </p:nvSpPr>
        <p:spPr bwMode="auto">
          <a:xfrm flipH="1" flipV="1">
            <a:off x="4241800" y="2938463"/>
            <a:ext cx="328613" cy="2309812"/>
          </a:xfrm>
          <a:prstGeom prst="line">
            <a:avLst/>
          </a:prstGeom>
          <a:noFill/>
          <a:ln w="9525">
            <a:solidFill>
              <a:srgbClr val="3333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8" name="Oval 28"/>
          <p:cNvSpPr>
            <a:spLocks noChangeArrowheads="1"/>
          </p:cNvSpPr>
          <p:nvPr/>
        </p:nvSpPr>
        <p:spPr bwMode="auto">
          <a:xfrm>
            <a:off x="4000500" y="2697163"/>
            <a:ext cx="392113" cy="3921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  <a:latin typeface="Arial Black" panose="020B0A04020102020204" pitchFamily="34" charset="0"/>
              </a:rPr>
              <a:t>C</a:t>
            </a:r>
          </a:p>
        </p:txBody>
      </p:sp>
      <p:sp>
        <p:nvSpPr>
          <p:cNvPr id="8200" name="Text Box 37"/>
          <p:cNvSpPr txBox="1">
            <a:spLocks noChangeArrowheads="1"/>
          </p:cNvSpPr>
          <p:nvPr/>
        </p:nvSpPr>
        <p:spPr bwMode="auto">
          <a:xfrm>
            <a:off x="512763" y="631825"/>
            <a:ext cx="1568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Field Umpire</a:t>
            </a:r>
          </a:p>
          <a:p>
            <a:pPr algn="ctr" eaLnBrk="1" hangingPunct="1"/>
            <a:r>
              <a:rPr lang="en-US" altLang="en-US" sz="1800"/>
              <a:t>Positions</a:t>
            </a:r>
          </a:p>
        </p:txBody>
      </p:sp>
      <p:sp>
        <p:nvSpPr>
          <p:cNvPr id="8201" name="Oval 39"/>
          <p:cNvSpPr>
            <a:spLocks noChangeArrowheads="1"/>
          </p:cNvSpPr>
          <p:nvPr/>
        </p:nvSpPr>
        <p:spPr bwMode="auto">
          <a:xfrm>
            <a:off x="7221538" y="2927350"/>
            <a:ext cx="392112" cy="3921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  <a:latin typeface="Arial Black" panose="020B0A04020102020204" pitchFamily="34" charset="0"/>
              </a:rPr>
              <a:t>A</a:t>
            </a:r>
          </a:p>
        </p:txBody>
      </p:sp>
      <p:sp>
        <p:nvSpPr>
          <p:cNvPr id="8202" name="Oval 40"/>
          <p:cNvSpPr>
            <a:spLocks noChangeArrowheads="1"/>
          </p:cNvSpPr>
          <p:nvPr/>
        </p:nvSpPr>
        <p:spPr bwMode="auto">
          <a:xfrm>
            <a:off x="1608138" y="3141663"/>
            <a:ext cx="392112" cy="3921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  <a:latin typeface="Arial Black" panose="020B0A04020102020204" pitchFamily="34" charset="0"/>
              </a:rPr>
              <a:t>D</a:t>
            </a:r>
          </a:p>
        </p:txBody>
      </p:sp>
      <p:sp>
        <p:nvSpPr>
          <p:cNvPr id="8203" name="Oval 41"/>
          <p:cNvSpPr>
            <a:spLocks noChangeArrowheads="1"/>
          </p:cNvSpPr>
          <p:nvPr/>
        </p:nvSpPr>
        <p:spPr bwMode="auto">
          <a:xfrm>
            <a:off x="3767138" y="2020888"/>
            <a:ext cx="392112" cy="3921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  <a:latin typeface="Arial Black" panose="020B0A04020102020204" pitchFamily="34" charset="0"/>
              </a:rPr>
              <a:t>C</a:t>
            </a:r>
          </a:p>
        </p:txBody>
      </p:sp>
      <p:sp>
        <p:nvSpPr>
          <p:cNvPr id="8204" name="Oval 42"/>
          <p:cNvSpPr>
            <a:spLocks noChangeArrowheads="1"/>
          </p:cNvSpPr>
          <p:nvPr/>
        </p:nvSpPr>
        <p:spPr bwMode="auto">
          <a:xfrm>
            <a:off x="5002213" y="2003425"/>
            <a:ext cx="392112" cy="3921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  <a:latin typeface="Arial Black" panose="020B0A04020102020204" pitchFamily="34" charset="0"/>
              </a:rPr>
              <a:t>B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8"/>
          <p:cNvSpPr txBox="1">
            <a:spLocks noChangeArrowheads="1"/>
          </p:cNvSpPr>
          <p:nvPr/>
        </p:nvSpPr>
        <p:spPr bwMode="auto">
          <a:xfrm>
            <a:off x="492125" y="725488"/>
            <a:ext cx="23320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Umpire Positions</a:t>
            </a:r>
          </a:p>
          <a:p>
            <a:pPr algn="ctr" eaLnBrk="1" hangingPunct="1"/>
            <a:r>
              <a:rPr lang="en-US" altLang="en-US" sz="1800"/>
              <a:t>NO Runners</a:t>
            </a:r>
          </a:p>
        </p:txBody>
      </p:sp>
      <p:pic>
        <p:nvPicPr>
          <p:cNvPr id="10243" name="Picture 13" descr="Umpire U1-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675563" y="17446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14" descr="Umpire PL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49609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16" descr="Umpire U3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821282">
            <a:off x="1020763" y="192087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9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38" y="2057400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15" descr="Umpire U1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256463" y="22193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16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49609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17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151765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7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15287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>
            <a:off x="4124325" y="2319338"/>
            <a:ext cx="854075" cy="0"/>
          </a:xfrm>
          <a:prstGeom prst="straightConnector1">
            <a:avLst/>
          </a:prstGeom>
          <a:ln w="63500">
            <a:solidFill>
              <a:schemeClr val="accent5">
                <a:lumMod val="60000"/>
                <a:lumOff val="40000"/>
              </a:schemeClr>
            </a:solidFill>
            <a:prstDash val="sysDot"/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96" name="Text Box 15"/>
          <p:cNvSpPr txBox="1">
            <a:spLocks noChangeArrowheads="1"/>
          </p:cNvSpPr>
          <p:nvPr/>
        </p:nvSpPr>
        <p:spPr bwMode="auto">
          <a:xfrm>
            <a:off x="692150" y="565150"/>
            <a:ext cx="2243138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Umpire Positions</a:t>
            </a:r>
          </a:p>
          <a:p>
            <a:pPr algn="ctr" eaLnBrk="1" hangingPunct="1"/>
            <a:r>
              <a:rPr lang="en-US" altLang="en-US" sz="1800"/>
              <a:t>Runner on 1st</a:t>
            </a:r>
          </a:p>
          <a:p>
            <a:pPr algn="ctr" eaLnBrk="1" hangingPunct="1"/>
            <a:r>
              <a:rPr lang="en-US" altLang="en-US" sz="1800"/>
              <a:t>U3 can be in</a:t>
            </a:r>
            <a:br>
              <a:rPr lang="en-US" altLang="en-US" sz="1800"/>
            </a:br>
            <a:r>
              <a:rPr lang="en-US" altLang="en-US" sz="1800"/>
              <a:t>Deep B or Deep C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5"/>
          <p:cNvSpPr txBox="1">
            <a:spLocks noChangeArrowheads="1"/>
          </p:cNvSpPr>
          <p:nvPr/>
        </p:nvSpPr>
        <p:spPr bwMode="auto">
          <a:xfrm>
            <a:off x="774700" y="838200"/>
            <a:ext cx="224313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Umpire Positions</a:t>
            </a:r>
          </a:p>
          <a:p>
            <a:pPr algn="ctr" eaLnBrk="1" hangingPunct="1"/>
            <a:r>
              <a:rPr lang="en-US" altLang="en-US" sz="1800"/>
              <a:t>Runner on </a:t>
            </a:r>
          </a:p>
          <a:p>
            <a:pPr algn="ctr" eaLnBrk="1" hangingPunct="1"/>
            <a:r>
              <a:rPr lang="en-US" altLang="en-US" sz="1800"/>
              <a:t>1</a:t>
            </a:r>
            <a:r>
              <a:rPr lang="en-US" altLang="en-US" sz="1800" baseline="30000"/>
              <a:t>st</a:t>
            </a:r>
            <a:r>
              <a:rPr lang="en-US" altLang="en-US" sz="1800"/>
              <a:t> &amp; 2</a:t>
            </a:r>
            <a:r>
              <a:rPr lang="en-US" altLang="en-US" sz="1800" baseline="30000"/>
              <a:t>nd</a:t>
            </a:r>
            <a:endParaRPr lang="en-US" altLang="en-US" sz="1800"/>
          </a:p>
        </p:txBody>
      </p:sp>
      <p:pic>
        <p:nvPicPr>
          <p:cNvPr id="14339" name="Picture 16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2043113"/>
            <a:ext cx="4079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17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88" y="763588"/>
            <a:ext cx="4079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18" descr="Umpire U1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256463" y="22193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19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49609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20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20320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5"/>
          <p:cNvSpPr txBox="1">
            <a:spLocks noChangeArrowheads="1"/>
          </p:cNvSpPr>
          <p:nvPr/>
        </p:nvSpPr>
        <p:spPr bwMode="auto">
          <a:xfrm>
            <a:off x="774700" y="838200"/>
            <a:ext cx="224313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Umpire Positions</a:t>
            </a:r>
          </a:p>
          <a:p>
            <a:pPr algn="ctr" eaLnBrk="1" hangingPunct="1"/>
            <a:r>
              <a:rPr lang="en-US" altLang="en-US" sz="1800"/>
              <a:t>Runner on </a:t>
            </a:r>
          </a:p>
          <a:p>
            <a:pPr algn="ctr" eaLnBrk="1" hangingPunct="1"/>
            <a:r>
              <a:rPr lang="en-US" altLang="en-US" sz="1800"/>
              <a:t>1</a:t>
            </a:r>
            <a:r>
              <a:rPr lang="en-US" altLang="en-US" sz="1800" baseline="30000"/>
              <a:t>st</a:t>
            </a:r>
            <a:r>
              <a:rPr lang="en-US" altLang="en-US" sz="1800"/>
              <a:t> &amp; 3</a:t>
            </a:r>
            <a:r>
              <a:rPr lang="en-US" altLang="en-US" sz="1800" baseline="30000"/>
              <a:t>rd</a:t>
            </a:r>
            <a:endParaRPr lang="en-US" altLang="en-US" sz="1800"/>
          </a:p>
        </p:txBody>
      </p:sp>
      <p:pic>
        <p:nvPicPr>
          <p:cNvPr id="16387" name="Picture 16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925" y="2020888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18" descr="baseball ru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0" y="3028950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19" descr="Umpire U1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256463" y="22193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20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49609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21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88" y="13414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6"/>
          <p:cNvSpPr txBox="1">
            <a:spLocks noChangeArrowheads="1"/>
          </p:cNvSpPr>
          <p:nvPr/>
        </p:nvSpPr>
        <p:spPr bwMode="auto">
          <a:xfrm>
            <a:off x="774700" y="838200"/>
            <a:ext cx="224313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Umpire Positions</a:t>
            </a:r>
          </a:p>
          <a:p>
            <a:pPr algn="ctr" eaLnBrk="1" hangingPunct="1"/>
            <a:r>
              <a:rPr lang="en-US" altLang="en-US" sz="1800"/>
              <a:t>Runner on </a:t>
            </a:r>
          </a:p>
          <a:p>
            <a:pPr algn="ctr" eaLnBrk="1" hangingPunct="1"/>
            <a:r>
              <a:rPr lang="en-US" altLang="en-US" sz="1800"/>
              <a:t>1</a:t>
            </a:r>
            <a:r>
              <a:rPr lang="en-US" altLang="en-US" sz="1800" baseline="30000"/>
              <a:t>st</a:t>
            </a:r>
            <a:r>
              <a:rPr lang="en-US" altLang="en-US" sz="1800"/>
              <a:t>, 2</a:t>
            </a:r>
            <a:r>
              <a:rPr lang="en-US" altLang="en-US" sz="1800" baseline="30000"/>
              <a:t>nd</a:t>
            </a:r>
            <a:r>
              <a:rPr lang="en-US" altLang="en-US" sz="1800"/>
              <a:t> &amp; 3</a:t>
            </a:r>
            <a:r>
              <a:rPr lang="en-US" altLang="en-US" sz="1800" baseline="30000"/>
              <a:t>rd</a:t>
            </a:r>
            <a:endParaRPr lang="en-US" altLang="en-US" sz="1800"/>
          </a:p>
        </p:txBody>
      </p:sp>
      <p:pic>
        <p:nvPicPr>
          <p:cNvPr id="18435" name="Picture 20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925" y="2020888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21" descr="baseball ru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0" y="3028950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22" descr="Umpire U1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256463" y="22193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23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49609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24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088" y="202319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25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213" y="752475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00050" y="1377950"/>
            <a:ext cx="8331200" cy="4075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b="1" u="sng" dirty="0">
                <a:solidFill>
                  <a:srgbClr val="0000FF"/>
                </a:solidFill>
                <a:highlight>
                  <a:srgbClr val="FFFFCC"/>
                </a:highlight>
              </a:rPr>
              <a:t>Anytime</a:t>
            </a:r>
            <a:r>
              <a:rPr lang="en-US" altLang="en-US" b="1" dirty="0">
                <a:solidFill>
                  <a:srgbClr val="0000FF"/>
                </a:solidFill>
                <a:highlight>
                  <a:srgbClr val="FFFFCC"/>
                </a:highlight>
              </a:rPr>
              <a:t> there is a </a:t>
            </a:r>
            <a:br>
              <a:rPr lang="en-US" altLang="en-US" b="1" dirty="0">
                <a:solidFill>
                  <a:srgbClr val="0000FF"/>
                </a:solidFill>
                <a:highlight>
                  <a:srgbClr val="FFFFCC"/>
                </a:highlight>
              </a:rPr>
            </a:br>
            <a:r>
              <a:rPr lang="en-US" altLang="en-US" sz="6000" b="1" dirty="0">
                <a:solidFill>
                  <a:srgbClr val="0000FF"/>
                </a:solidFill>
                <a:highlight>
                  <a:srgbClr val="FFFFCC"/>
                </a:highlight>
              </a:rPr>
              <a:t>RUNNER on 1</a:t>
            </a:r>
            <a:r>
              <a:rPr lang="en-US" altLang="en-US" sz="6000" b="1" baseline="30000" dirty="0">
                <a:solidFill>
                  <a:srgbClr val="0000FF"/>
                </a:solidFill>
                <a:highlight>
                  <a:srgbClr val="FFFFCC"/>
                </a:highlight>
              </a:rPr>
              <a:t>st</a:t>
            </a:r>
            <a:r>
              <a:rPr lang="en-US" altLang="en-US" b="1" dirty="0">
                <a:solidFill>
                  <a:srgbClr val="0000FF"/>
                </a:solidFill>
                <a:highlight>
                  <a:srgbClr val="FFFFCC"/>
                </a:highlight>
              </a:rPr>
              <a:t> </a:t>
            </a:r>
            <a:br>
              <a:rPr lang="en-US" altLang="en-US" b="1" dirty="0">
                <a:solidFill>
                  <a:srgbClr val="0000FF"/>
                </a:solidFill>
                <a:highlight>
                  <a:srgbClr val="FFFFCC"/>
                </a:highlight>
              </a:rPr>
            </a:br>
            <a:br>
              <a:rPr lang="en-US" altLang="en-US" b="1" dirty="0">
                <a:solidFill>
                  <a:srgbClr val="0000FF"/>
                </a:solidFill>
                <a:highlight>
                  <a:srgbClr val="FFFFCC"/>
                </a:highlight>
              </a:rPr>
            </a:br>
            <a:r>
              <a:rPr lang="en-US" altLang="en-US" b="1" dirty="0">
                <a:solidFill>
                  <a:srgbClr val="0000FF"/>
                </a:solidFill>
                <a:highlight>
                  <a:srgbClr val="FFFFCC"/>
                </a:highlight>
              </a:rPr>
              <a:t>U3 will be in “B or C”</a:t>
            </a:r>
            <a:br>
              <a:rPr lang="en-US" altLang="en-US" b="1" dirty="0">
                <a:solidFill>
                  <a:srgbClr val="0000FF"/>
                </a:solidFill>
                <a:highlight>
                  <a:srgbClr val="FFFFCC"/>
                </a:highlight>
              </a:rPr>
            </a:br>
            <a:endParaRPr lang="en-US" altLang="en-US" b="1" dirty="0">
              <a:solidFill>
                <a:srgbClr val="0000FF"/>
              </a:solidFill>
              <a:highlight>
                <a:srgbClr val="FFFFCC"/>
              </a:highligh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8"/>
          <p:cNvSpPr txBox="1">
            <a:spLocks noChangeArrowheads="1"/>
          </p:cNvSpPr>
          <p:nvPr/>
        </p:nvSpPr>
        <p:spPr bwMode="auto">
          <a:xfrm>
            <a:off x="774700" y="838200"/>
            <a:ext cx="224313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Umpire Positions</a:t>
            </a:r>
          </a:p>
          <a:p>
            <a:pPr algn="ctr" eaLnBrk="1" hangingPunct="1"/>
            <a:r>
              <a:rPr lang="en-US" altLang="en-US" sz="1800"/>
              <a:t>Runner on </a:t>
            </a:r>
          </a:p>
          <a:p>
            <a:pPr algn="ctr" eaLnBrk="1" hangingPunct="1"/>
            <a:r>
              <a:rPr lang="en-US" altLang="en-US" sz="1800"/>
              <a:t>2</a:t>
            </a:r>
            <a:r>
              <a:rPr lang="en-US" altLang="en-US" sz="1800" baseline="30000"/>
              <a:t>nd</a:t>
            </a:r>
            <a:endParaRPr lang="en-US" altLang="en-US" sz="1800"/>
          </a:p>
        </p:txBody>
      </p:sp>
      <p:pic>
        <p:nvPicPr>
          <p:cNvPr id="22531" name="Picture 12" descr="Umpire U1-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12493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13" descr="Umpire PL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49609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14" descr="Umpire U3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1176338" y="217487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15" descr="baseball runn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213" y="752475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8"/>
          <p:cNvSpPr txBox="1">
            <a:spLocks noChangeArrowheads="1"/>
          </p:cNvSpPr>
          <p:nvPr/>
        </p:nvSpPr>
        <p:spPr bwMode="auto">
          <a:xfrm>
            <a:off x="774700" y="838200"/>
            <a:ext cx="224313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Umpire Positions</a:t>
            </a:r>
          </a:p>
          <a:p>
            <a:pPr algn="ctr" eaLnBrk="1" hangingPunct="1"/>
            <a:r>
              <a:rPr lang="en-US" altLang="en-US" sz="1800"/>
              <a:t>Runner on</a:t>
            </a:r>
          </a:p>
          <a:p>
            <a:pPr algn="ctr" eaLnBrk="1" hangingPunct="1"/>
            <a:r>
              <a:rPr lang="en-US" altLang="en-US" sz="1800"/>
              <a:t>2</a:t>
            </a:r>
            <a:r>
              <a:rPr lang="en-US" altLang="en-US" sz="1800" baseline="30000"/>
              <a:t>nd</a:t>
            </a:r>
            <a:r>
              <a:rPr lang="en-US" altLang="en-US" sz="1800"/>
              <a:t> &amp; 3</a:t>
            </a:r>
            <a:r>
              <a:rPr lang="en-US" altLang="en-US" sz="1800" baseline="30000"/>
              <a:t>rd</a:t>
            </a:r>
            <a:endParaRPr lang="en-US" altLang="en-US" sz="1800"/>
          </a:p>
        </p:txBody>
      </p:sp>
      <p:pic>
        <p:nvPicPr>
          <p:cNvPr id="24579" name="Picture 12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0" y="3028950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13" descr="Umpire U1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127158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14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49609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15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36808">
            <a:off x="1398588" y="23161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16" descr="baseball runn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213" y="752475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400050" y="920752"/>
            <a:ext cx="8331200" cy="478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u="sng" dirty="0">
                <a:solidFill>
                  <a:srgbClr val="C00000"/>
                </a:solidFill>
                <a:highlight>
                  <a:srgbClr val="FFFF00"/>
                </a:highlight>
              </a:rPr>
              <a:t>With LESS than 2 Outs</a:t>
            </a:r>
          </a:p>
          <a:p>
            <a:pPr algn="ctr" eaLnBrk="1" hangingPunct="1"/>
            <a:endParaRPr lang="en-US" altLang="en-US" sz="4000" u="sng" dirty="0">
              <a:highlight>
                <a:srgbClr val="FFFFCC"/>
              </a:highlight>
            </a:endParaRPr>
          </a:p>
          <a:p>
            <a:pPr algn="ctr" eaLnBrk="1" hangingPunct="1"/>
            <a:r>
              <a:rPr lang="en-US" altLang="en-US" sz="4000" dirty="0">
                <a:highlight>
                  <a:srgbClr val="FFFFCC"/>
                </a:highlight>
              </a:rPr>
              <a:t>Anytime there is a </a:t>
            </a:r>
            <a:br>
              <a:rPr lang="en-US" altLang="en-US" sz="4000" dirty="0">
                <a:highlight>
                  <a:srgbClr val="FFFFCC"/>
                </a:highlight>
              </a:rPr>
            </a:br>
            <a:r>
              <a:rPr lang="en-US" altLang="en-US" sz="5400" dirty="0">
                <a:highlight>
                  <a:srgbClr val="FFFFCC"/>
                </a:highlight>
              </a:rPr>
              <a:t>RUNNER on 2</a:t>
            </a:r>
            <a:r>
              <a:rPr lang="en-US" altLang="en-US" sz="5400" baseline="30000" dirty="0">
                <a:highlight>
                  <a:srgbClr val="FFFFCC"/>
                </a:highlight>
              </a:rPr>
              <a:t>nd</a:t>
            </a:r>
            <a:r>
              <a:rPr lang="en-US" altLang="en-US" sz="5400" dirty="0">
                <a:highlight>
                  <a:srgbClr val="FFFFCC"/>
                </a:highlight>
              </a:rPr>
              <a:t>, but</a:t>
            </a:r>
            <a:br>
              <a:rPr lang="en-US" altLang="en-US" sz="5400" dirty="0">
                <a:highlight>
                  <a:srgbClr val="FFFFCC"/>
                </a:highlight>
              </a:rPr>
            </a:br>
            <a:r>
              <a:rPr lang="en-US" altLang="en-US" sz="5400" dirty="0">
                <a:highlight>
                  <a:srgbClr val="FFFFCC"/>
                </a:highlight>
              </a:rPr>
              <a:t>NO RUNNER on 1st</a:t>
            </a:r>
            <a:r>
              <a:rPr lang="en-US" altLang="en-US" sz="4000" dirty="0">
                <a:highlight>
                  <a:srgbClr val="FFFFCC"/>
                </a:highlight>
              </a:rPr>
              <a:t> </a:t>
            </a:r>
            <a:br>
              <a:rPr lang="en-US" altLang="en-US" sz="4000" dirty="0">
                <a:highlight>
                  <a:srgbClr val="FFFFCC"/>
                </a:highlight>
              </a:rPr>
            </a:br>
            <a:br>
              <a:rPr lang="en-US" altLang="en-US" sz="4000" dirty="0">
                <a:highlight>
                  <a:srgbClr val="FFFFCC"/>
                </a:highlight>
              </a:rPr>
            </a:br>
            <a:r>
              <a:rPr lang="en-US" altLang="en-US" sz="4000" dirty="0">
                <a:highlight>
                  <a:srgbClr val="FFFFCC"/>
                </a:highlight>
              </a:rPr>
              <a:t>U1 will be in “B”</a:t>
            </a:r>
            <a:br>
              <a:rPr lang="en-US" altLang="en-US" sz="4000" dirty="0"/>
            </a:br>
            <a:endParaRPr lang="en-US" alt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6"/>
          <p:cNvSpPr txBox="1">
            <a:spLocks noChangeArrowheads="1"/>
          </p:cNvSpPr>
          <p:nvPr/>
        </p:nvSpPr>
        <p:spPr bwMode="auto">
          <a:xfrm>
            <a:off x="519113" y="592138"/>
            <a:ext cx="23209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Umpire Positions</a:t>
            </a:r>
          </a:p>
          <a:p>
            <a:pPr algn="ctr" eaLnBrk="1" hangingPunct="1"/>
            <a:r>
              <a:rPr lang="en-US" altLang="en-US" sz="1800" dirty="0"/>
              <a:t>Runners on 2</a:t>
            </a:r>
            <a:r>
              <a:rPr lang="en-US" altLang="en-US" sz="1800" baseline="30000" dirty="0"/>
              <a:t>nd</a:t>
            </a:r>
            <a:br>
              <a:rPr lang="en-US" altLang="en-US" sz="1800" dirty="0"/>
            </a:br>
            <a:r>
              <a:rPr lang="en-US" altLang="en-US" sz="1800" u="sng" dirty="0"/>
              <a:t>WITH</a:t>
            </a:r>
            <a:r>
              <a:rPr lang="en-US" altLang="en-US" sz="1800" dirty="0"/>
              <a:t> 2 Outs</a:t>
            </a:r>
          </a:p>
          <a:p>
            <a:pPr algn="ctr" eaLnBrk="1" hangingPunct="1"/>
            <a:r>
              <a:rPr lang="en-US" altLang="en-US" sz="1800" dirty="0"/>
              <a:t>(OPTIONAL)</a:t>
            </a:r>
          </a:p>
        </p:txBody>
      </p:sp>
      <p:pic>
        <p:nvPicPr>
          <p:cNvPr id="28675" name="Picture 22" descr="Umpire U1-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543800" y="19050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23" descr="Umpire PL-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49609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24" descr="Umpire U3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675" y="179228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25" descr="baseball runn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213" y="752475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6"/>
          <p:cNvSpPr txBox="1">
            <a:spLocks noChangeArrowheads="1"/>
          </p:cNvSpPr>
          <p:nvPr/>
        </p:nvSpPr>
        <p:spPr bwMode="auto">
          <a:xfrm>
            <a:off x="519113" y="592138"/>
            <a:ext cx="2320925" cy="147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Umpire Positions</a:t>
            </a:r>
          </a:p>
          <a:p>
            <a:pPr algn="ctr" eaLnBrk="1" hangingPunct="1"/>
            <a:r>
              <a:rPr lang="en-US" altLang="en-US" sz="1800" dirty="0"/>
              <a:t>Runners on </a:t>
            </a:r>
          </a:p>
          <a:p>
            <a:pPr algn="ctr" eaLnBrk="1" hangingPunct="1"/>
            <a:r>
              <a:rPr lang="en-US" altLang="en-US" sz="1800" dirty="0"/>
              <a:t>2</a:t>
            </a:r>
            <a:r>
              <a:rPr lang="en-US" altLang="en-US" sz="1800" baseline="30000" dirty="0"/>
              <a:t>nd</a:t>
            </a:r>
            <a:r>
              <a:rPr lang="en-US" altLang="en-US" sz="1800" dirty="0"/>
              <a:t> &amp; 3</a:t>
            </a:r>
            <a:r>
              <a:rPr lang="en-US" altLang="en-US" sz="1800" baseline="30000" dirty="0"/>
              <a:t>rd</a:t>
            </a:r>
            <a:r>
              <a:rPr lang="en-US" altLang="en-US" sz="1800" dirty="0"/>
              <a:t> </a:t>
            </a:r>
            <a:br>
              <a:rPr lang="en-US" altLang="en-US" sz="1800" dirty="0"/>
            </a:br>
            <a:r>
              <a:rPr lang="en-US" altLang="en-US" sz="1800" u="sng" dirty="0"/>
              <a:t>WITH</a:t>
            </a:r>
            <a:r>
              <a:rPr lang="en-US" altLang="en-US" sz="1800" dirty="0"/>
              <a:t> 2 Outs</a:t>
            </a:r>
          </a:p>
          <a:p>
            <a:pPr algn="ctr" eaLnBrk="1" hangingPunct="1"/>
            <a:r>
              <a:rPr lang="en-US" altLang="en-US" sz="1800" dirty="0"/>
              <a:t>(Optional)</a:t>
            </a:r>
          </a:p>
        </p:txBody>
      </p:sp>
      <p:pic>
        <p:nvPicPr>
          <p:cNvPr id="29699" name="Picture 21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0" y="3028950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22" descr="Umpire U1-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624763" y="17827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23" descr="Umpire PL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49609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24" descr="Umpire U3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588" y="188595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25" descr="baseball runn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213" y="752475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400050" y="750888"/>
            <a:ext cx="8331200" cy="478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u="sng" dirty="0">
                <a:solidFill>
                  <a:srgbClr val="C00000"/>
                </a:solidFill>
                <a:highlight>
                  <a:srgbClr val="FFFF00"/>
                </a:highlight>
              </a:rPr>
              <a:t>WITH 2 Outs</a:t>
            </a:r>
          </a:p>
          <a:p>
            <a:pPr algn="ctr" eaLnBrk="1" hangingPunct="1"/>
            <a:r>
              <a:rPr lang="en-US" altLang="en-US" sz="4000" dirty="0">
                <a:highlight>
                  <a:srgbClr val="FFFFCC"/>
                </a:highlight>
              </a:rPr>
              <a:t>As a CREW </a:t>
            </a:r>
            <a:r>
              <a:rPr lang="en-US" altLang="en-US" sz="4000" u="sng" dirty="0">
                <a:highlight>
                  <a:srgbClr val="FFFFCC"/>
                </a:highlight>
              </a:rPr>
              <a:t>OPTION</a:t>
            </a:r>
          </a:p>
          <a:p>
            <a:pPr algn="ctr" eaLnBrk="1" hangingPunct="1"/>
            <a:br>
              <a:rPr lang="en-US" altLang="en-US" sz="4000" dirty="0">
                <a:highlight>
                  <a:srgbClr val="FFFFCC"/>
                </a:highlight>
              </a:rPr>
            </a:br>
            <a:r>
              <a:rPr lang="en-US" altLang="en-US" sz="5400" dirty="0">
                <a:highlight>
                  <a:srgbClr val="FFFFCC"/>
                </a:highlight>
              </a:rPr>
              <a:t>RUNNER on 2</a:t>
            </a:r>
            <a:r>
              <a:rPr lang="en-US" altLang="en-US" sz="5400" baseline="30000" dirty="0">
                <a:highlight>
                  <a:srgbClr val="FFFFCC"/>
                </a:highlight>
              </a:rPr>
              <a:t>nd</a:t>
            </a:r>
            <a:r>
              <a:rPr lang="en-US" altLang="en-US" sz="5400" dirty="0">
                <a:highlight>
                  <a:srgbClr val="FFFFCC"/>
                </a:highlight>
              </a:rPr>
              <a:t> or RUNNERS on 2</a:t>
            </a:r>
            <a:r>
              <a:rPr lang="en-US" altLang="en-US" sz="5400" baseline="30000" dirty="0">
                <a:highlight>
                  <a:srgbClr val="FFFFCC"/>
                </a:highlight>
              </a:rPr>
              <a:t>nd</a:t>
            </a:r>
            <a:r>
              <a:rPr lang="en-US" altLang="en-US" sz="5400" dirty="0">
                <a:highlight>
                  <a:srgbClr val="FFFFCC"/>
                </a:highlight>
              </a:rPr>
              <a:t> &amp; 3</a:t>
            </a:r>
            <a:r>
              <a:rPr lang="en-US" altLang="en-US" sz="5400" baseline="30000" dirty="0">
                <a:highlight>
                  <a:srgbClr val="FFFFCC"/>
                </a:highlight>
              </a:rPr>
              <a:t>rd</a:t>
            </a:r>
            <a:r>
              <a:rPr lang="en-US" altLang="en-US" sz="5400" dirty="0">
                <a:highlight>
                  <a:srgbClr val="FFFFCC"/>
                </a:highlight>
              </a:rPr>
              <a:t>, but NO RUNNER on 1st</a:t>
            </a:r>
            <a:r>
              <a:rPr lang="en-US" altLang="en-US" sz="4000" dirty="0">
                <a:highlight>
                  <a:srgbClr val="FFFFCC"/>
                </a:highlight>
              </a:rPr>
              <a:t> </a:t>
            </a:r>
            <a:br>
              <a:rPr lang="en-US" altLang="en-US" sz="4000" dirty="0">
                <a:highlight>
                  <a:srgbClr val="FFFFCC"/>
                </a:highlight>
              </a:rPr>
            </a:br>
            <a:br>
              <a:rPr lang="en-US" altLang="en-US" sz="4000" dirty="0">
                <a:highlight>
                  <a:srgbClr val="FFFFCC"/>
                </a:highlight>
              </a:rPr>
            </a:br>
            <a:r>
              <a:rPr lang="en-US" altLang="en-US" sz="4000" dirty="0">
                <a:highlight>
                  <a:srgbClr val="FFFFCC"/>
                </a:highlight>
              </a:rPr>
              <a:t>U1 will be in “A”</a:t>
            </a:r>
            <a:br>
              <a:rPr lang="en-US" altLang="en-US" sz="4000" dirty="0">
                <a:highlight>
                  <a:srgbClr val="FFFFCC"/>
                </a:highlight>
              </a:rPr>
            </a:br>
            <a:endParaRPr lang="en-US" altLang="en-US" sz="4000" dirty="0">
              <a:highlight>
                <a:srgbClr val="FFFFCC"/>
              </a:highligh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8"/>
          <p:cNvSpPr txBox="1">
            <a:spLocks noChangeArrowheads="1"/>
          </p:cNvSpPr>
          <p:nvPr/>
        </p:nvSpPr>
        <p:spPr bwMode="auto">
          <a:xfrm>
            <a:off x="774700" y="838200"/>
            <a:ext cx="224313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Umpire Positions</a:t>
            </a:r>
          </a:p>
          <a:p>
            <a:pPr algn="ctr" eaLnBrk="1" hangingPunct="1"/>
            <a:r>
              <a:rPr lang="en-US" altLang="en-US" sz="1800"/>
              <a:t>Runner on</a:t>
            </a:r>
          </a:p>
          <a:p>
            <a:pPr algn="ctr" eaLnBrk="1" hangingPunct="1"/>
            <a:r>
              <a:rPr lang="en-US" altLang="en-US" sz="1800"/>
              <a:t>3</a:t>
            </a:r>
            <a:r>
              <a:rPr lang="en-US" altLang="en-US" sz="1800" baseline="30000"/>
              <a:t>rd</a:t>
            </a:r>
            <a:endParaRPr lang="en-US" altLang="en-US" sz="1800"/>
          </a:p>
        </p:txBody>
      </p:sp>
      <p:pic>
        <p:nvPicPr>
          <p:cNvPr id="31747" name="Picture 11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0" y="3028950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12" descr="Umpire U1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653338" y="17780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13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49609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14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835926">
            <a:off x="1395413" y="23606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400050" y="1377950"/>
            <a:ext cx="8331200" cy="407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4000"/>
          </a:p>
        </p:txBody>
      </p:sp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295275" y="1549400"/>
            <a:ext cx="4173538" cy="47863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u="sng" dirty="0">
                <a:solidFill>
                  <a:srgbClr val="990000"/>
                </a:solidFill>
              </a:rPr>
              <a:t>Anytime</a:t>
            </a:r>
            <a:r>
              <a:rPr lang="en-US" altLang="en-US" sz="2400" dirty="0">
                <a:solidFill>
                  <a:srgbClr val="990000"/>
                </a:solidFill>
              </a:rPr>
              <a:t> there is a </a:t>
            </a:r>
            <a:br>
              <a:rPr lang="en-US" altLang="en-US" sz="2400" dirty="0">
                <a:solidFill>
                  <a:srgbClr val="990000"/>
                </a:solidFill>
              </a:rPr>
            </a:br>
            <a:r>
              <a:rPr lang="en-US" altLang="en-US" sz="2400" dirty="0">
                <a:solidFill>
                  <a:srgbClr val="990000"/>
                </a:solidFill>
              </a:rPr>
              <a:t>RUNNER on 2</a:t>
            </a:r>
            <a:r>
              <a:rPr lang="en-US" altLang="en-US" sz="2400" baseline="30000" dirty="0">
                <a:solidFill>
                  <a:srgbClr val="990000"/>
                </a:solidFill>
              </a:rPr>
              <a:t>nd</a:t>
            </a:r>
            <a:r>
              <a:rPr lang="en-US" altLang="en-US" sz="2400" dirty="0">
                <a:solidFill>
                  <a:srgbClr val="990000"/>
                </a:solidFill>
              </a:rPr>
              <a:t>, but</a:t>
            </a:r>
            <a:br>
              <a:rPr lang="en-US" altLang="en-US" sz="2400" dirty="0">
                <a:solidFill>
                  <a:srgbClr val="990000"/>
                </a:solidFill>
              </a:rPr>
            </a:br>
            <a:r>
              <a:rPr lang="en-US" altLang="en-US" sz="2400" dirty="0">
                <a:solidFill>
                  <a:srgbClr val="990000"/>
                </a:solidFill>
              </a:rPr>
              <a:t>NO RUNNER on 1st </a:t>
            </a:r>
            <a:br>
              <a:rPr lang="en-US" altLang="en-US" sz="2400" dirty="0">
                <a:solidFill>
                  <a:srgbClr val="990000"/>
                </a:solidFill>
              </a:rPr>
            </a:br>
            <a:br>
              <a:rPr lang="en-US" altLang="en-US" sz="2400" dirty="0">
                <a:solidFill>
                  <a:srgbClr val="990000"/>
                </a:solidFill>
              </a:rPr>
            </a:br>
            <a:r>
              <a:rPr lang="en-US" altLang="en-US" sz="2400" dirty="0">
                <a:solidFill>
                  <a:srgbClr val="990000"/>
                </a:solidFill>
              </a:rPr>
              <a:t>U1 will be in “B”</a:t>
            </a:r>
            <a:br>
              <a:rPr lang="en-US" altLang="en-US" sz="2400" dirty="0">
                <a:solidFill>
                  <a:srgbClr val="990000"/>
                </a:solidFill>
              </a:rPr>
            </a:br>
            <a:r>
              <a:rPr lang="en-US" altLang="en-US" sz="2400" b="0" dirty="0">
                <a:solidFill>
                  <a:srgbClr val="0070C0"/>
                </a:solidFill>
              </a:rPr>
              <a:t>(except for Crew Option</a:t>
            </a:r>
            <a:br>
              <a:rPr lang="en-US" altLang="en-US" sz="2400" b="0" dirty="0">
                <a:solidFill>
                  <a:srgbClr val="0070C0"/>
                </a:solidFill>
              </a:rPr>
            </a:br>
            <a:r>
              <a:rPr lang="en-US" altLang="en-US" sz="2400" b="0" dirty="0">
                <a:solidFill>
                  <a:srgbClr val="0070C0"/>
                </a:solidFill>
              </a:rPr>
              <a:t> with 2 out and runner(s) </a:t>
            </a:r>
            <a:br>
              <a:rPr lang="en-US" altLang="en-US" sz="2400" b="0" dirty="0">
                <a:solidFill>
                  <a:srgbClr val="0070C0"/>
                </a:solidFill>
              </a:rPr>
            </a:br>
            <a:r>
              <a:rPr lang="en-US" altLang="en-US" sz="2400" b="0" dirty="0">
                <a:solidFill>
                  <a:srgbClr val="0070C0"/>
                </a:solidFill>
              </a:rPr>
              <a:t>on 2</a:t>
            </a:r>
            <a:r>
              <a:rPr lang="en-US" altLang="en-US" sz="2400" b="0" baseline="30000" dirty="0">
                <a:solidFill>
                  <a:srgbClr val="0070C0"/>
                </a:solidFill>
              </a:rPr>
              <a:t>nd</a:t>
            </a:r>
            <a:r>
              <a:rPr lang="en-US" altLang="en-US" sz="2400" b="0" dirty="0">
                <a:solidFill>
                  <a:srgbClr val="0070C0"/>
                </a:solidFill>
              </a:rPr>
              <a:t> or 2</a:t>
            </a:r>
            <a:r>
              <a:rPr lang="en-US" altLang="en-US" sz="2400" b="0" baseline="30000" dirty="0">
                <a:solidFill>
                  <a:srgbClr val="0070C0"/>
                </a:solidFill>
              </a:rPr>
              <a:t>nd</a:t>
            </a:r>
            <a:r>
              <a:rPr lang="en-US" altLang="en-US" sz="2400" b="0" dirty="0">
                <a:solidFill>
                  <a:srgbClr val="0070C0"/>
                </a:solidFill>
              </a:rPr>
              <a:t> and 3</a:t>
            </a:r>
            <a:r>
              <a:rPr lang="en-US" altLang="en-US" sz="2400" b="0" baseline="30000" dirty="0">
                <a:solidFill>
                  <a:srgbClr val="0070C0"/>
                </a:solidFill>
              </a:rPr>
              <a:t>rd</a:t>
            </a:r>
            <a:r>
              <a:rPr lang="en-US" altLang="en-US" sz="2400" b="0" dirty="0">
                <a:solidFill>
                  <a:srgbClr val="0070C0"/>
                </a:solidFill>
              </a:rPr>
              <a:t>)</a:t>
            </a:r>
            <a:br>
              <a:rPr lang="en-US" altLang="en-US" sz="2400" dirty="0">
                <a:solidFill>
                  <a:srgbClr val="0070C0"/>
                </a:solidFill>
              </a:rPr>
            </a:br>
            <a:br>
              <a:rPr lang="en-US" altLang="en-US" sz="2400" dirty="0">
                <a:solidFill>
                  <a:srgbClr val="990000"/>
                </a:solidFill>
              </a:rPr>
            </a:br>
            <a:r>
              <a:rPr lang="en-US" altLang="en-US" sz="2400" dirty="0">
                <a:solidFill>
                  <a:srgbClr val="990000"/>
                </a:solidFill>
              </a:rPr>
              <a:t>OTHERWISE</a:t>
            </a:r>
            <a:br>
              <a:rPr lang="en-US" altLang="en-US" sz="2400" dirty="0">
                <a:solidFill>
                  <a:srgbClr val="990000"/>
                </a:solidFill>
              </a:rPr>
            </a:br>
            <a:br>
              <a:rPr lang="en-US" altLang="en-US" sz="2400" dirty="0">
                <a:solidFill>
                  <a:srgbClr val="990000"/>
                </a:solidFill>
              </a:rPr>
            </a:br>
            <a:r>
              <a:rPr lang="en-US" altLang="en-US" sz="2400" dirty="0">
                <a:solidFill>
                  <a:srgbClr val="990000"/>
                </a:solidFill>
              </a:rPr>
              <a:t>U1 will </a:t>
            </a:r>
            <a:r>
              <a:rPr lang="en-US" altLang="en-US" sz="2400" u="sng" dirty="0">
                <a:solidFill>
                  <a:srgbClr val="990000"/>
                </a:solidFill>
              </a:rPr>
              <a:t>always</a:t>
            </a:r>
            <a:r>
              <a:rPr lang="en-US" altLang="en-US" sz="2400" dirty="0">
                <a:solidFill>
                  <a:srgbClr val="990000"/>
                </a:solidFill>
              </a:rPr>
              <a:t> be in “A”</a:t>
            </a:r>
          </a:p>
        </p:txBody>
      </p:sp>
      <p:sp>
        <p:nvSpPr>
          <p:cNvPr id="33796" name="Rectangle 6"/>
          <p:cNvSpPr>
            <a:spLocks noChangeArrowheads="1"/>
          </p:cNvSpPr>
          <p:nvPr/>
        </p:nvSpPr>
        <p:spPr bwMode="auto">
          <a:xfrm>
            <a:off x="4676775" y="1549400"/>
            <a:ext cx="4173538" cy="47863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u="sng" dirty="0">
                <a:solidFill>
                  <a:srgbClr val="990000"/>
                </a:solidFill>
              </a:rPr>
              <a:t>Anytime</a:t>
            </a:r>
            <a:r>
              <a:rPr lang="en-US" altLang="en-US" sz="2400" dirty="0">
                <a:solidFill>
                  <a:srgbClr val="990000"/>
                </a:solidFill>
              </a:rPr>
              <a:t> there is a </a:t>
            </a:r>
            <a:br>
              <a:rPr lang="en-US" altLang="en-US" sz="2400" dirty="0">
                <a:solidFill>
                  <a:srgbClr val="990000"/>
                </a:solidFill>
              </a:rPr>
            </a:br>
            <a:r>
              <a:rPr lang="en-US" altLang="en-US" sz="2400" dirty="0">
                <a:solidFill>
                  <a:srgbClr val="990000"/>
                </a:solidFill>
              </a:rPr>
              <a:t>RUNNER on 1</a:t>
            </a:r>
            <a:r>
              <a:rPr lang="en-US" altLang="en-US" sz="2400" baseline="30000" dirty="0">
                <a:solidFill>
                  <a:srgbClr val="990000"/>
                </a:solidFill>
              </a:rPr>
              <a:t>st</a:t>
            </a:r>
            <a:br>
              <a:rPr lang="en-US" altLang="en-US" sz="2400" dirty="0">
                <a:solidFill>
                  <a:srgbClr val="990000"/>
                </a:solidFill>
              </a:rPr>
            </a:br>
            <a:br>
              <a:rPr lang="en-US" altLang="en-US" sz="2400" dirty="0">
                <a:solidFill>
                  <a:srgbClr val="990000"/>
                </a:solidFill>
              </a:rPr>
            </a:br>
            <a:br>
              <a:rPr lang="en-US" altLang="en-US" sz="2400" dirty="0">
                <a:solidFill>
                  <a:srgbClr val="990000"/>
                </a:solidFill>
              </a:rPr>
            </a:br>
            <a:r>
              <a:rPr lang="en-US" altLang="en-US" sz="2400" dirty="0">
                <a:solidFill>
                  <a:srgbClr val="990000"/>
                </a:solidFill>
              </a:rPr>
              <a:t>U3 will be in “B” or “C”</a:t>
            </a:r>
            <a:br>
              <a:rPr lang="en-US" altLang="en-US" sz="2400" dirty="0">
                <a:solidFill>
                  <a:srgbClr val="990000"/>
                </a:solidFill>
              </a:rPr>
            </a:br>
            <a:br>
              <a:rPr lang="en-US" altLang="en-US" sz="2400" dirty="0">
                <a:solidFill>
                  <a:srgbClr val="990000"/>
                </a:solidFill>
              </a:rPr>
            </a:br>
            <a:br>
              <a:rPr lang="en-US" altLang="en-US" sz="2400" dirty="0">
                <a:solidFill>
                  <a:srgbClr val="990000"/>
                </a:solidFill>
              </a:rPr>
            </a:br>
            <a:r>
              <a:rPr lang="en-US" altLang="en-US" sz="2400" dirty="0">
                <a:solidFill>
                  <a:srgbClr val="990000"/>
                </a:solidFill>
              </a:rPr>
              <a:t>OTHERWISE</a:t>
            </a:r>
            <a:br>
              <a:rPr lang="en-US" altLang="en-US" sz="2400" dirty="0">
                <a:solidFill>
                  <a:srgbClr val="990000"/>
                </a:solidFill>
              </a:rPr>
            </a:br>
            <a:br>
              <a:rPr lang="en-US" altLang="en-US" sz="2400" dirty="0">
                <a:solidFill>
                  <a:srgbClr val="990000"/>
                </a:solidFill>
              </a:rPr>
            </a:br>
            <a:r>
              <a:rPr lang="en-US" altLang="en-US" sz="2400" dirty="0">
                <a:solidFill>
                  <a:srgbClr val="990000"/>
                </a:solidFill>
              </a:rPr>
              <a:t>U3 will </a:t>
            </a:r>
            <a:r>
              <a:rPr lang="en-US" altLang="en-US" sz="2400" u="sng" dirty="0">
                <a:solidFill>
                  <a:srgbClr val="990000"/>
                </a:solidFill>
              </a:rPr>
              <a:t>always</a:t>
            </a:r>
            <a:r>
              <a:rPr lang="en-US" altLang="en-US" sz="2400" dirty="0">
                <a:solidFill>
                  <a:srgbClr val="990000"/>
                </a:solidFill>
              </a:rPr>
              <a:t> be in “D”</a:t>
            </a:r>
            <a:br>
              <a:rPr lang="en-US" altLang="en-US" sz="2400" dirty="0">
                <a:solidFill>
                  <a:srgbClr val="990000"/>
                </a:solidFill>
              </a:rPr>
            </a:br>
            <a:r>
              <a:rPr lang="en-US" altLang="en-US" sz="2400" b="0" dirty="0">
                <a:solidFill>
                  <a:srgbClr val="0070C0"/>
                </a:solidFill>
              </a:rPr>
              <a:t>(except for Crew Option</a:t>
            </a:r>
            <a:br>
              <a:rPr lang="en-US" altLang="en-US" sz="2400" b="0" dirty="0">
                <a:solidFill>
                  <a:srgbClr val="0070C0"/>
                </a:solidFill>
              </a:rPr>
            </a:br>
            <a:r>
              <a:rPr lang="en-US" altLang="en-US" sz="2400" b="0" dirty="0">
                <a:solidFill>
                  <a:srgbClr val="0070C0"/>
                </a:solidFill>
              </a:rPr>
              <a:t>with 2 outs and runner(s) </a:t>
            </a:r>
            <a:br>
              <a:rPr lang="en-US" altLang="en-US" sz="2400" b="0" dirty="0">
                <a:solidFill>
                  <a:srgbClr val="0070C0"/>
                </a:solidFill>
              </a:rPr>
            </a:br>
            <a:r>
              <a:rPr lang="en-US" altLang="en-US" sz="2400" b="0" dirty="0">
                <a:solidFill>
                  <a:srgbClr val="0070C0"/>
                </a:solidFill>
              </a:rPr>
              <a:t>on 2</a:t>
            </a:r>
            <a:r>
              <a:rPr lang="en-US" altLang="en-US" sz="2400" b="0" baseline="30000" dirty="0">
                <a:solidFill>
                  <a:srgbClr val="0070C0"/>
                </a:solidFill>
              </a:rPr>
              <a:t>nd</a:t>
            </a:r>
            <a:r>
              <a:rPr lang="en-US" altLang="en-US" sz="2400" b="0" dirty="0">
                <a:solidFill>
                  <a:srgbClr val="0070C0"/>
                </a:solidFill>
              </a:rPr>
              <a:t> or 2</a:t>
            </a:r>
            <a:r>
              <a:rPr lang="en-US" altLang="en-US" sz="2400" b="0" baseline="30000" dirty="0">
                <a:solidFill>
                  <a:srgbClr val="0070C0"/>
                </a:solidFill>
              </a:rPr>
              <a:t>nd</a:t>
            </a:r>
            <a:r>
              <a:rPr lang="en-US" altLang="en-US" sz="2400" b="0" dirty="0">
                <a:solidFill>
                  <a:srgbClr val="0070C0"/>
                </a:solidFill>
              </a:rPr>
              <a:t> and 3</a:t>
            </a:r>
            <a:r>
              <a:rPr lang="en-US" altLang="en-US" sz="2400" b="0" baseline="30000" dirty="0">
                <a:solidFill>
                  <a:srgbClr val="0070C0"/>
                </a:solidFill>
              </a:rPr>
              <a:t>rd</a:t>
            </a:r>
            <a:r>
              <a:rPr lang="en-US" altLang="en-US" sz="2400" b="0" dirty="0">
                <a:solidFill>
                  <a:srgbClr val="0070C0"/>
                </a:solidFill>
              </a:rPr>
              <a:t>)</a:t>
            </a:r>
            <a:br>
              <a:rPr lang="en-US" altLang="en-US" sz="2400" dirty="0">
                <a:solidFill>
                  <a:srgbClr val="0070C0"/>
                </a:solidFill>
              </a:rPr>
            </a:br>
            <a:endParaRPr lang="en-US" altLang="en-US" sz="2400" dirty="0">
              <a:solidFill>
                <a:srgbClr val="0070C0"/>
              </a:solidFill>
            </a:endParaRPr>
          </a:p>
        </p:txBody>
      </p:sp>
      <p:sp>
        <p:nvSpPr>
          <p:cNvPr id="33797" name="Text Box 9"/>
          <p:cNvSpPr txBox="1">
            <a:spLocks noChangeArrowheads="1"/>
          </p:cNvSpPr>
          <p:nvPr/>
        </p:nvSpPr>
        <p:spPr bwMode="auto">
          <a:xfrm>
            <a:off x="514350" y="385763"/>
            <a:ext cx="8243888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/>
              <a:t>Quick Guide for knowing when to be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400"/>
              <a:t>“inside” versus “outside”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0"/>
          <p:cNvSpPr txBox="1">
            <a:spLocks noChangeArrowheads="1"/>
          </p:cNvSpPr>
          <p:nvPr/>
        </p:nvSpPr>
        <p:spPr bwMode="auto">
          <a:xfrm>
            <a:off x="223838" y="331788"/>
            <a:ext cx="2833687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  <a:latin typeface="Arial Black" panose="020B0A04020102020204" pitchFamily="34" charset="0"/>
              </a:rPr>
              <a:t>Positioning for Plays at 3</a:t>
            </a:r>
            <a:r>
              <a:rPr lang="en-US" altLang="en-US" sz="1800" baseline="30000">
                <a:solidFill>
                  <a:schemeClr val="tx1"/>
                </a:solidFill>
                <a:latin typeface="Arial Black" panose="020B0A04020102020204" pitchFamily="34" charset="0"/>
              </a:rPr>
              <a:t>rd</a:t>
            </a:r>
            <a:endParaRPr lang="en-US" altLang="en-US" sz="180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altLang="en-US" sz="1800">
                <a:solidFill>
                  <a:schemeClr val="tx1"/>
                </a:solidFill>
                <a:latin typeface="Arial Black" panose="020B0A04020102020204" pitchFamily="34" charset="0"/>
              </a:rPr>
              <a:t>With U3 “Outside”</a:t>
            </a:r>
          </a:p>
        </p:txBody>
      </p:sp>
      <p:pic>
        <p:nvPicPr>
          <p:cNvPr id="35843" name="Picture 33" descr="Umpire U3-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42636">
            <a:off x="1601788" y="32861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33" descr="Umpire U3-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569132">
            <a:off x="1736725" y="17605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Box 5"/>
          <p:cNvSpPr txBox="1">
            <a:spLocks noChangeArrowheads="1"/>
          </p:cNvSpPr>
          <p:nvPr/>
        </p:nvSpPr>
        <p:spPr bwMode="auto">
          <a:xfrm>
            <a:off x="711200" y="4394200"/>
            <a:ext cx="1377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rgbClr val="0070C0"/>
                </a:solidFill>
                <a:latin typeface="Arial Black" panose="020B0A04020102020204" pitchFamily="34" charset="0"/>
              </a:rPr>
              <a:t>Preferred</a:t>
            </a:r>
          </a:p>
        </p:txBody>
      </p:sp>
      <p:sp>
        <p:nvSpPr>
          <p:cNvPr id="35846" name="TextBox 6"/>
          <p:cNvSpPr txBox="1">
            <a:spLocks noChangeArrowheads="1"/>
          </p:cNvSpPr>
          <p:nvPr/>
        </p:nvSpPr>
        <p:spPr bwMode="auto">
          <a:xfrm>
            <a:off x="573088" y="2538413"/>
            <a:ext cx="131766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dirty="0">
                <a:solidFill>
                  <a:srgbClr val="0070C0"/>
                </a:solidFill>
                <a:latin typeface="Arial Black" panose="020B0A04020102020204" pitchFamily="34" charset="0"/>
              </a:rPr>
              <a:t>Optional</a:t>
            </a:r>
          </a:p>
          <a:p>
            <a:r>
              <a:rPr lang="en-US" altLang="en-US" sz="1800" dirty="0">
                <a:solidFill>
                  <a:srgbClr val="0070C0"/>
                </a:solidFill>
                <a:cs typeface="Arial" panose="020B0604020202020204" pitchFamily="34" charset="0"/>
              </a:rPr>
              <a:t>(U3 ONLY)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0"/>
          <p:cNvSpPr txBox="1">
            <a:spLocks noChangeArrowheads="1"/>
          </p:cNvSpPr>
          <p:nvPr/>
        </p:nvSpPr>
        <p:spPr bwMode="auto">
          <a:xfrm>
            <a:off x="223838" y="331788"/>
            <a:ext cx="2833687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800" dirty="0">
                <a:solidFill>
                  <a:schemeClr val="tx1"/>
                </a:solidFill>
                <a:latin typeface="Arial Black" panose="020B0A04020102020204" pitchFamily="34" charset="0"/>
              </a:rPr>
              <a:t>Positioning for Plays at 3</a:t>
            </a:r>
            <a:r>
              <a:rPr lang="en-US" altLang="en-US" sz="1800" baseline="30000" dirty="0">
                <a:solidFill>
                  <a:schemeClr val="tx1"/>
                </a:solidFill>
                <a:latin typeface="Arial Black" panose="020B0A04020102020204" pitchFamily="34" charset="0"/>
              </a:rPr>
              <a:t>rd</a:t>
            </a:r>
            <a:endParaRPr lang="en-US" altLang="en-US" sz="1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altLang="en-US" sz="1800" dirty="0">
                <a:solidFill>
                  <a:schemeClr val="tx1"/>
                </a:solidFill>
                <a:latin typeface="Arial Black" panose="020B0A04020102020204" pitchFamily="34" charset="0"/>
              </a:rPr>
              <a:t>With U3 “Inside”</a:t>
            </a:r>
          </a:p>
        </p:txBody>
      </p:sp>
      <p:pic>
        <p:nvPicPr>
          <p:cNvPr id="4" name="Picture 33" descr="Umpire U3-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21651">
            <a:off x="3160084" y="265768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16205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b="1"/>
              <a:t>CHECK SWINGS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2913" y="2487613"/>
            <a:ext cx="8229600" cy="3024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b="1">
                <a:solidFill>
                  <a:srgbClr val="3333FF"/>
                </a:solidFill>
              </a:rPr>
              <a:t>Go to the “Open” umpire</a:t>
            </a:r>
          </a:p>
          <a:p>
            <a:pPr lvl="1" eaLnBrk="1" hangingPunct="1"/>
            <a:endParaRPr lang="en-US" altLang="en-US" b="1">
              <a:solidFill>
                <a:srgbClr val="3333FF"/>
              </a:solidFill>
            </a:endParaRPr>
          </a:p>
          <a:p>
            <a:pPr lvl="1" eaLnBrk="1" hangingPunct="1"/>
            <a:r>
              <a:rPr lang="en-US" altLang="en-US" b="1">
                <a:solidFill>
                  <a:srgbClr val="3333FF"/>
                </a:solidFill>
              </a:rPr>
              <a:t>U1 for RIGHT handed batters</a:t>
            </a:r>
          </a:p>
          <a:p>
            <a:pPr lvl="1" eaLnBrk="1" hangingPunct="1"/>
            <a:endParaRPr lang="en-US" altLang="en-US" b="1">
              <a:solidFill>
                <a:srgbClr val="3333FF"/>
              </a:solidFill>
            </a:endParaRPr>
          </a:p>
          <a:p>
            <a:pPr lvl="1" eaLnBrk="1" hangingPunct="1"/>
            <a:r>
              <a:rPr lang="en-US" altLang="en-US" b="1">
                <a:solidFill>
                  <a:srgbClr val="3333FF"/>
                </a:solidFill>
              </a:rPr>
              <a:t>U3 for LEFT handed batters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2603715" y="554092"/>
            <a:ext cx="3927744" cy="3271939"/>
            <a:chOff x="2474753" y="370510"/>
            <a:chExt cx="3927744" cy="3271939"/>
          </a:xfrm>
        </p:grpSpPr>
        <p:pic>
          <p:nvPicPr>
            <p:cNvPr id="2" name="Picture 72" descr="3-man INFIELD NON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439" y="370510"/>
              <a:ext cx="3035343" cy="2936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Picture 76" descr="Umpire U1-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598721">
              <a:off x="6194240" y="1039811"/>
              <a:ext cx="208257" cy="624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77" descr="Umpire PL-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9983" y="3017679"/>
              <a:ext cx="208257" cy="624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78" descr="Umpire U3-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2835926">
              <a:off x="2683010" y="1182719"/>
              <a:ext cx="208257" cy="624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5356544" y="3246145"/>
            <a:ext cx="3319058" cy="3196440"/>
            <a:chOff x="4321629" y="3191850"/>
            <a:chExt cx="3319058" cy="3196440"/>
          </a:xfrm>
        </p:grpSpPr>
        <p:pic>
          <p:nvPicPr>
            <p:cNvPr id="7" name="Picture 77" descr="3-man INFIELD U3 I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1629" y="3191850"/>
              <a:ext cx="3045959" cy="2885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8" descr="Umpire U1-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598721">
              <a:off x="7433127" y="3869716"/>
              <a:ext cx="207560" cy="622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79" descr="Umpire PL-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5300" y="5765607"/>
              <a:ext cx="207561" cy="622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80" descr="Umpire U3-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2115" y="3869715"/>
              <a:ext cx="207561" cy="622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0"/>
          <p:cNvGrpSpPr/>
          <p:nvPr/>
        </p:nvGrpSpPr>
        <p:grpSpPr>
          <a:xfrm>
            <a:off x="506691" y="3246145"/>
            <a:ext cx="3532086" cy="3116489"/>
            <a:chOff x="850900" y="757238"/>
            <a:chExt cx="6469063" cy="5932487"/>
          </a:xfrm>
        </p:grpSpPr>
        <p:pic>
          <p:nvPicPr>
            <p:cNvPr id="12" name="Picture 39" descr="3-man INFIELD U1 I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038" y="757238"/>
              <a:ext cx="5495925" cy="5343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40" descr="Umpire U1-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1250" y="2054225"/>
              <a:ext cx="381000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41" descr="Umpire PL-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5950" y="5546725"/>
              <a:ext cx="381000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42" descr="Umpire U3-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2835926">
              <a:off x="1231900" y="2163763"/>
              <a:ext cx="381000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292195" y="390810"/>
            <a:ext cx="203132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3333FF"/>
                </a:solidFill>
              </a:rPr>
              <a:t>INFIELD</a:t>
            </a:r>
          </a:p>
          <a:p>
            <a:pPr algn="ctr" eaLnBrk="1" hangingPunct="1"/>
            <a:r>
              <a:rPr lang="en-US" altLang="en-US" sz="1800" dirty="0">
                <a:solidFill>
                  <a:srgbClr val="3333FF"/>
                </a:solidFill>
              </a:rPr>
              <a:t>Catch / No Catch</a:t>
            </a:r>
          </a:p>
          <a:p>
            <a:pPr algn="ctr" eaLnBrk="1" hangingPunct="1"/>
            <a:r>
              <a:rPr lang="en-US" altLang="en-US" sz="1800" dirty="0">
                <a:solidFill>
                  <a:srgbClr val="3333FF"/>
                </a:solidFill>
              </a:rPr>
              <a:t>Responsibilities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28101" y="2942129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1800" dirty="0">
                <a:solidFill>
                  <a:srgbClr val="3333FF"/>
                </a:solidFill>
                <a:highlight>
                  <a:srgbClr val="FFFFCC"/>
                </a:highlight>
              </a:rPr>
              <a:t>U3   Inside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63866" y="2942129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1800" dirty="0">
                <a:solidFill>
                  <a:srgbClr val="3333FF"/>
                </a:solidFill>
                <a:highlight>
                  <a:srgbClr val="FFFFCC"/>
                </a:highlight>
              </a:rPr>
              <a:t>U1   Inside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04748" y="262118"/>
            <a:ext cx="2736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1800" dirty="0">
                <a:solidFill>
                  <a:srgbClr val="3333FF"/>
                </a:solidFill>
                <a:highlight>
                  <a:srgbClr val="FFFFCC"/>
                </a:highlight>
              </a:rPr>
              <a:t>U1 &amp; U3 on the corners</a:t>
            </a:r>
          </a:p>
        </p:txBody>
      </p:sp>
    </p:spTree>
    <p:extLst>
      <p:ext uri="{BB962C8B-B14F-4D97-AF65-F5344CB8AC3E}">
        <p14:creationId xmlns:p14="http://schemas.microsoft.com/office/powerpoint/2010/main" val="3220755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3" descr="3-man FAIR FOUL N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600075"/>
            <a:ext cx="5734050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Text Box 8"/>
          <p:cNvSpPr txBox="1">
            <a:spLocks noChangeArrowheads="1"/>
          </p:cNvSpPr>
          <p:nvPr/>
        </p:nvSpPr>
        <p:spPr bwMode="auto">
          <a:xfrm>
            <a:off x="566738" y="639763"/>
            <a:ext cx="19685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Fair / Foul</a:t>
            </a:r>
          </a:p>
          <a:p>
            <a:pPr algn="ctr" eaLnBrk="1" hangingPunct="1"/>
            <a:r>
              <a:rPr lang="en-US" altLang="en-US" sz="1800" dirty="0"/>
              <a:t>U1 &amp; U3</a:t>
            </a:r>
          </a:p>
          <a:p>
            <a:pPr algn="ctr" eaLnBrk="1" hangingPunct="1"/>
            <a:r>
              <a:rPr lang="en-US" altLang="en-US" sz="1800" dirty="0"/>
              <a:t>On the corners</a:t>
            </a:r>
          </a:p>
        </p:txBody>
      </p:sp>
      <p:pic>
        <p:nvPicPr>
          <p:cNvPr id="46084" name="Picture 16" descr="Umpire U1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6342063" y="33655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17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0" y="53816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18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835926">
            <a:off x="2411413" y="343058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21" descr="3-man FAIR FOUL U3 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666750"/>
            <a:ext cx="5734050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22" descr="Umpire U1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6453188" y="34210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23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725" y="533717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24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438" y="323215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0" name="Text Box 10"/>
          <p:cNvSpPr txBox="1">
            <a:spLocks noChangeArrowheads="1"/>
          </p:cNvSpPr>
          <p:nvPr/>
        </p:nvSpPr>
        <p:spPr bwMode="auto">
          <a:xfrm>
            <a:off x="455613" y="517525"/>
            <a:ext cx="1968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Fair / Foul</a:t>
            </a:r>
          </a:p>
          <a:p>
            <a:pPr algn="ctr" eaLnBrk="1" hangingPunct="1"/>
            <a:r>
              <a:rPr lang="en-US" altLang="en-US" sz="1800" dirty="0"/>
              <a:t>U3  In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3" descr="3-man FAIR FOUL U1 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666750"/>
            <a:ext cx="5734050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Text Box 12"/>
          <p:cNvSpPr txBox="1">
            <a:spLocks noChangeArrowheads="1"/>
          </p:cNvSpPr>
          <p:nvPr/>
        </p:nvSpPr>
        <p:spPr bwMode="auto">
          <a:xfrm>
            <a:off x="481223" y="534931"/>
            <a:ext cx="1968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Fair / Foul</a:t>
            </a:r>
          </a:p>
          <a:p>
            <a:pPr algn="ctr" eaLnBrk="1" hangingPunct="1"/>
            <a:r>
              <a:rPr lang="en-US" altLang="en-US" sz="1800" dirty="0"/>
              <a:t>U1  In</a:t>
            </a:r>
          </a:p>
        </p:txBody>
      </p:sp>
      <p:pic>
        <p:nvPicPr>
          <p:cNvPr id="50180" name="Picture 24" descr="Umpire U1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188" y="32877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25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52705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Picture 26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835926">
            <a:off x="2435225" y="34972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667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b="1">
                <a:solidFill>
                  <a:schemeClr val="tx1"/>
                </a:solidFill>
              </a:rPr>
              <a:t>Fly Ball Coverage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28719"/>
            <a:ext cx="8229600" cy="3373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</a:pPr>
            <a:r>
              <a:rPr lang="en-US" altLang="en-US" sz="4800" b="1" dirty="0">
                <a:solidFill>
                  <a:srgbClr val="0000FF"/>
                </a:solidFill>
                <a:highlight>
                  <a:srgbClr val="FFFFCC"/>
                </a:highlight>
              </a:rPr>
              <a:t>MUST GO OUT on a </a:t>
            </a:r>
          </a:p>
          <a:p>
            <a:pPr algn="ctr" eaLnBrk="1" hangingPunct="1">
              <a:buFontTx/>
              <a:buNone/>
            </a:pPr>
            <a:r>
              <a:rPr lang="en-US" altLang="en-US" sz="4800" b="1" dirty="0">
                <a:solidFill>
                  <a:srgbClr val="0000FF"/>
                </a:solidFill>
                <a:highlight>
                  <a:srgbClr val="FFFFCC"/>
                </a:highlight>
              </a:rPr>
              <a:t>“Trouble Ball”, </a:t>
            </a:r>
          </a:p>
          <a:p>
            <a:pPr algn="ctr" eaLnBrk="1" hangingPunct="1">
              <a:buFontTx/>
              <a:buNone/>
            </a:pPr>
            <a:r>
              <a:rPr lang="en-US" altLang="en-US" sz="4800" b="1" dirty="0">
                <a:solidFill>
                  <a:srgbClr val="0000FF"/>
                </a:solidFill>
                <a:highlight>
                  <a:srgbClr val="FFFFCC"/>
                </a:highlight>
              </a:rPr>
              <a:t>Foul Fly Ball, or Fair/Foul</a:t>
            </a:r>
          </a:p>
          <a:p>
            <a:pPr algn="ctr" eaLnBrk="1" hangingPunct="1">
              <a:buFontTx/>
              <a:buNone/>
            </a:pPr>
            <a:endParaRPr lang="en-US" altLang="en-US" sz="4800" b="1" dirty="0">
              <a:solidFill>
                <a:srgbClr val="0000FF"/>
              </a:solidFill>
              <a:highlight>
                <a:srgbClr val="FFFFCC"/>
              </a:highlight>
            </a:endParaRPr>
          </a:p>
          <a:p>
            <a:pPr algn="ctr" eaLnBrk="1" hangingPunct="1">
              <a:buFontTx/>
              <a:buNone/>
            </a:pPr>
            <a:r>
              <a:rPr lang="en-US" altLang="en-US" sz="4800" b="1" dirty="0">
                <a:solidFill>
                  <a:srgbClr val="0000FF"/>
                </a:solidFill>
                <a:highlight>
                  <a:srgbClr val="FFFFCC"/>
                </a:highlight>
              </a:rPr>
              <a:t>OPTIONAL for </a:t>
            </a:r>
          </a:p>
          <a:p>
            <a:pPr algn="ctr" eaLnBrk="1" hangingPunct="1">
              <a:buFontTx/>
              <a:buNone/>
            </a:pPr>
            <a:r>
              <a:rPr lang="en-US" altLang="en-US" sz="4800" b="1" dirty="0">
                <a:solidFill>
                  <a:srgbClr val="0000FF"/>
                </a:solidFill>
                <a:highlight>
                  <a:srgbClr val="FFFFCC"/>
                </a:highlight>
              </a:rPr>
              <a:t>“Routine” Fly Ball</a:t>
            </a:r>
          </a:p>
        </p:txBody>
      </p:sp>
    </p:spTree>
    <p:extLst>
      <p:ext uri="{BB962C8B-B14F-4D97-AF65-F5344CB8AC3E}">
        <p14:creationId xmlns:p14="http://schemas.microsoft.com/office/powerpoint/2010/main" val="33727194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425" y="685800"/>
            <a:ext cx="5645150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Text Box 11"/>
          <p:cNvSpPr txBox="1">
            <a:spLocks noChangeArrowheads="1"/>
          </p:cNvSpPr>
          <p:nvPr/>
        </p:nvSpPr>
        <p:spPr bwMode="auto">
          <a:xfrm>
            <a:off x="385763" y="546100"/>
            <a:ext cx="239001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dirty="0">
                <a:solidFill>
                  <a:srgbClr val="3333FF"/>
                </a:solidFill>
                <a:latin typeface="Arial Black" panose="020B0A04020102020204" pitchFamily="34" charset="0"/>
              </a:rPr>
              <a:t>Fly Ball Coverage</a:t>
            </a:r>
          </a:p>
          <a:p>
            <a:r>
              <a:rPr lang="en-US" altLang="en-US" sz="1800" dirty="0">
                <a:solidFill>
                  <a:srgbClr val="3333FF"/>
                </a:solidFill>
                <a:latin typeface="Arial Black" panose="020B0A04020102020204" pitchFamily="34" charset="0"/>
              </a:rPr>
              <a:t>U1 &amp; U3</a:t>
            </a:r>
          </a:p>
          <a:p>
            <a:r>
              <a:rPr lang="en-US" altLang="en-US" sz="1800" dirty="0">
                <a:solidFill>
                  <a:srgbClr val="3333FF"/>
                </a:solidFill>
                <a:latin typeface="Arial Black" panose="020B0A04020102020204" pitchFamily="34" charset="0"/>
              </a:rPr>
              <a:t>On the corners</a:t>
            </a:r>
          </a:p>
        </p:txBody>
      </p:sp>
      <p:pic>
        <p:nvPicPr>
          <p:cNvPr id="52228" name="Picture 34" descr="Umpire U1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6364288" y="339725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35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725" y="532447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36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835926">
            <a:off x="2498725" y="34845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8"/>
          <p:cNvSpPr txBox="1">
            <a:spLocks noChangeArrowheads="1"/>
          </p:cNvSpPr>
          <p:nvPr/>
        </p:nvSpPr>
        <p:spPr bwMode="auto">
          <a:xfrm>
            <a:off x="701675" y="823913"/>
            <a:ext cx="2332038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u="sng" dirty="0"/>
              <a:t>U1</a:t>
            </a:r>
            <a:r>
              <a:rPr lang="en-US" altLang="en-US" sz="1800" dirty="0"/>
              <a:t> is the “</a:t>
            </a:r>
            <a:r>
              <a:rPr lang="en-US" altLang="en-US" sz="1800" dirty="0">
                <a:solidFill>
                  <a:srgbClr val="CC3300"/>
                </a:solidFill>
              </a:rPr>
              <a:t>KEY</a:t>
            </a:r>
            <a:r>
              <a:rPr lang="en-US" altLang="en-US" sz="1800" dirty="0"/>
              <a:t>”</a:t>
            </a:r>
          </a:p>
          <a:p>
            <a:pPr algn="ctr" eaLnBrk="1" hangingPunct="1"/>
            <a:r>
              <a:rPr lang="en-US" altLang="en-US" sz="1800" dirty="0"/>
              <a:t>for rotation when U1 and U3 are on the corners</a:t>
            </a:r>
          </a:p>
        </p:txBody>
      </p:sp>
      <p:sp>
        <p:nvSpPr>
          <p:cNvPr id="54275" name="Oval 9"/>
          <p:cNvSpPr>
            <a:spLocks noChangeArrowheads="1"/>
          </p:cNvSpPr>
          <p:nvPr/>
        </p:nvSpPr>
        <p:spPr bwMode="auto">
          <a:xfrm rot="3162854">
            <a:off x="7402513" y="1639888"/>
            <a:ext cx="962025" cy="1527175"/>
          </a:xfrm>
          <a:prstGeom prst="ellips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pic>
        <p:nvPicPr>
          <p:cNvPr id="54276" name="Picture 13" descr="Umpire U1-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707313" y="18335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14" descr="Umpire PL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275" y="49069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15" descr="Umpire U3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835926">
            <a:off x="1241425" y="20542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8"/>
          <p:cNvSpPr txBox="1">
            <a:spLocks noChangeArrowheads="1"/>
          </p:cNvSpPr>
          <p:nvPr/>
        </p:nvSpPr>
        <p:spPr bwMode="auto">
          <a:xfrm>
            <a:off x="701675" y="823913"/>
            <a:ext cx="2824163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Think of it like all umpires are connected by a “string”</a:t>
            </a:r>
          </a:p>
        </p:txBody>
      </p:sp>
      <p:pic>
        <p:nvPicPr>
          <p:cNvPr id="42004" name="Picture 20" descr="Umpire U1-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707313" y="18335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005" name="Picture 21" descr="Umpire PL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275" y="49069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006" name="Picture 22" descr="Umpire U3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835926">
            <a:off x="1241425" y="20542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9202 -0.22613 " pathEditMode="relative" ptsTypes="AA">
                                      <p:cBhvr>
                                        <p:cTn id="6" dur="2000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98844E-6 L 0.1125 -0.28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" y="-1415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36994E-6 L 0.26823 -0.0423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20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03" y="-21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-4.73988E-6 L -0.20017 0.0952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17" y="476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98844E-6 L -0.1033 -0.1752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74" y="-876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-0.06041 -0.1563 " pathEditMode="relative" ptsTypes="AA">
                                      <p:cBhvr>
                                        <p:cTn id="18" dur="2000" fill="hold"/>
                                        <p:tgtEl>
                                          <p:spTgt spid="420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855663"/>
            <a:ext cx="5638800" cy="512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Text Box 11"/>
          <p:cNvSpPr txBox="1">
            <a:spLocks noChangeArrowheads="1"/>
          </p:cNvSpPr>
          <p:nvPr/>
        </p:nvSpPr>
        <p:spPr bwMode="auto">
          <a:xfrm>
            <a:off x="406400" y="534988"/>
            <a:ext cx="2101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rgbClr val="3333FF"/>
                </a:solidFill>
                <a:latin typeface="Arial Black" panose="020B0A04020102020204" pitchFamily="34" charset="0"/>
              </a:rPr>
              <a:t>Fly Ball Coverage</a:t>
            </a:r>
          </a:p>
          <a:p>
            <a:r>
              <a:rPr lang="en-US" altLang="en-US" sz="1800">
                <a:solidFill>
                  <a:srgbClr val="3333FF"/>
                </a:solidFill>
                <a:latin typeface="Arial Black" panose="020B0A04020102020204" pitchFamily="34" charset="0"/>
              </a:rPr>
              <a:t>U3 IN</a:t>
            </a:r>
          </a:p>
        </p:txBody>
      </p:sp>
      <p:pic>
        <p:nvPicPr>
          <p:cNvPr id="58372" name="Picture 34" descr="Umpire U1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6364288" y="339725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35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725" y="532447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36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4997">
            <a:off x="4081644" y="300783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588" y="704850"/>
            <a:ext cx="5629275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Text Box 10"/>
          <p:cNvSpPr txBox="1">
            <a:spLocks noChangeArrowheads="1"/>
          </p:cNvSpPr>
          <p:nvPr/>
        </p:nvSpPr>
        <p:spPr bwMode="auto">
          <a:xfrm>
            <a:off x="385763" y="546100"/>
            <a:ext cx="2101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rgbClr val="3333FF"/>
                </a:solidFill>
                <a:latin typeface="Arial Black" panose="020B0A04020102020204" pitchFamily="34" charset="0"/>
              </a:rPr>
              <a:t>Fly Ball Coverage</a:t>
            </a:r>
          </a:p>
          <a:p>
            <a:r>
              <a:rPr lang="en-US" altLang="en-US" sz="1800">
                <a:solidFill>
                  <a:srgbClr val="3333FF"/>
                </a:solidFill>
                <a:latin typeface="Arial Black" panose="020B0A04020102020204" pitchFamily="34" charset="0"/>
              </a:rPr>
              <a:t>U1 IN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2528888" y="3065463"/>
            <a:ext cx="233362" cy="990600"/>
          </a:xfrm>
          <a:prstGeom prst="straightConnector1">
            <a:avLst/>
          </a:prstGeom>
          <a:ln w="952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632325" y="3386138"/>
            <a:ext cx="1704975" cy="2439987"/>
          </a:xfrm>
          <a:prstGeom prst="straightConnector1">
            <a:avLst/>
          </a:prstGeom>
          <a:ln w="952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4632325" y="2322513"/>
            <a:ext cx="336550" cy="1314450"/>
          </a:xfrm>
          <a:prstGeom prst="straightConnector1">
            <a:avLst/>
          </a:prstGeom>
          <a:ln w="952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0423" name="Picture 31" descr="Umpire U1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75" y="30654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4" name="Picture 32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725" y="532447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5" name="Picture 33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835926">
            <a:off x="2498725" y="34845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57350"/>
            <a:ext cx="9144000" cy="2268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</a:pPr>
            <a:r>
              <a:rPr lang="en-US" altLang="en-US" sz="4000" b="1" dirty="0">
                <a:solidFill>
                  <a:srgbClr val="0000FF"/>
                </a:solidFill>
                <a:highlight>
                  <a:srgbClr val="FFFFCC"/>
                </a:highlight>
              </a:rPr>
              <a:t>If U1 or U3 “goes out”</a:t>
            </a:r>
          </a:p>
          <a:p>
            <a:pPr algn="ctr" eaLnBrk="1" hangingPunct="1">
              <a:buFontTx/>
              <a:buNone/>
            </a:pPr>
            <a:r>
              <a:rPr lang="en-US" altLang="en-US" sz="4000" b="1" dirty="0">
                <a:solidFill>
                  <a:srgbClr val="0000FF"/>
                </a:solidFill>
                <a:highlight>
                  <a:srgbClr val="FFFFCC"/>
                </a:highlight>
              </a:rPr>
              <a:t>Coverage in infield reverts to</a:t>
            </a:r>
          </a:p>
          <a:p>
            <a:pPr algn="ctr" eaLnBrk="1" hangingPunct="1">
              <a:buFontTx/>
              <a:buNone/>
            </a:pPr>
            <a:r>
              <a:rPr lang="en-US" altLang="en-US" sz="4000" b="1" dirty="0">
                <a:solidFill>
                  <a:srgbClr val="0000FF"/>
                </a:solidFill>
                <a:highlight>
                  <a:srgbClr val="FFFFCC"/>
                </a:highlight>
              </a:rPr>
              <a:t>2-Umpire Mechanics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</a:pPr>
            <a:r>
              <a:rPr lang="en-US" altLang="en-US" sz="6000" b="1" dirty="0">
                <a:solidFill>
                  <a:srgbClr val="0000FF"/>
                </a:solidFill>
                <a:highlight>
                  <a:srgbClr val="FFFF00"/>
                </a:highlight>
              </a:rPr>
              <a:t>If you GO OUT</a:t>
            </a:r>
          </a:p>
          <a:p>
            <a:pPr algn="ctr" eaLnBrk="1" hangingPunct="1">
              <a:buFontTx/>
              <a:buNone/>
            </a:pPr>
            <a:endParaRPr lang="en-US" altLang="en-US" sz="6000" b="1" dirty="0">
              <a:solidFill>
                <a:srgbClr val="0000FF"/>
              </a:solidFill>
              <a:highlight>
                <a:srgbClr val="FFFF00"/>
              </a:highlight>
            </a:endParaRPr>
          </a:p>
          <a:p>
            <a:pPr algn="ctr" eaLnBrk="1" hangingPunct="1">
              <a:buFontTx/>
              <a:buNone/>
            </a:pPr>
            <a:r>
              <a:rPr lang="en-US" altLang="en-US" sz="6000" b="1" dirty="0">
                <a:solidFill>
                  <a:srgbClr val="0000FF"/>
                </a:solidFill>
                <a:highlight>
                  <a:srgbClr val="FFFF00"/>
                </a:highlight>
              </a:rPr>
              <a:t>You </a:t>
            </a:r>
            <a:r>
              <a:rPr lang="en-US" altLang="en-US" sz="6000" b="1" i="1" u="sng" dirty="0">
                <a:solidFill>
                  <a:srgbClr val="0000FF"/>
                </a:solidFill>
                <a:highlight>
                  <a:srgbClr val="FFFF00"/>
                </a:highlight>
              </a:rPr>
              <a:t>STAY OUT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02229" y="2819400"/>
            <a:ext cx="5421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Double Call Video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4000" b="1">
                <a:solidFill>
                  <a:srgbClr val="0000FF"/>
                </a:solidFill>
              </a:rPr>
              <a:t>Rotations in </a:t>
            </a:r>
            <a:br>
              <a:rPr lang="en-US" altLang="en-US" sz="4000" b="1">
                <a:solidFill>
                  <a:srgbClr val="0000FF"/>
                </a:solidFill>
              </a:rPr>
            </a:br>
            <a:r>
              <a:rPr lang="en-US" altLang="en-US" sz="4000" b="1">
                <a:solidFill>
                  <a:srgbClr val="0000FF"/>
                </a:solidFill>
              </a:rPr>
              <a:t>3-Umpire Mechanics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16360" y="1993811"/>
            <a:ext cx="4578350" cy="17287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None/>
            </a:pPr>
            <a:r>
              <a:rPr lang="en-US" altLang="en-US" b="1" dirty="0">
                <a:solidFill>
                  <a:srgbClr val="C00000"/>
                </a:solidFill>
                <a:highlight>
                  <a:srgbClr val="FFFF00"/>
                </a:highlight>
              </a:rPr>
              <a:t>Rotations depend on </a:t>
            </a:r>
            <a:br>
              <a:rPr lang="en-US" altLang="en-US" b="1" dirty="0">
                <a:solidFill>
                  <a:srgbClr val="C00000"/>
                </a:solidFill>
                <a:highlight>
                  <a:srgbClr val="FFFF00"/>
                </a:highlight>
              </a:rPr>
            </a:br>
            <a:r>
              <a:rPr lang="en-US" altLang="en-US" b="1" dirty="0">
                <a:solidFill>
                  <a:srgbClr val="C00000"/>
                </a:solidFill>
                <a:highlight>
                  <a:srgbClr val="FFFF00"/>
                </a:highlight>
              </a:rPr>
              <a:t>where the runner(s) are on the base(s)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4560425" y="983848"/>
            <a:ext cx="914400" cy="9144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Connector 5"/>
          <p:cNvCxnSpPr/>
          <p:nvPr/>
        </p:nvCxnSpPr>
        <p:spPr bwMode="auto">
          <a:xfrm flipV="1">
            <a:off x="4560425" y="868101"/>
            <a:ext cx="0" cy="5046562"/>
          </a:xfrm>
          <a:prstGeom prst="line">
            <a:avLst/>
          </a:prstGeom>
          <a:ln w="63500">
            <a:solidFill>
              <a:srgbClr val="FFFF00"/>
            </a:solidFill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4000" b="1" dirty="0">
                <a:solidFill>
                  <a:srgbClr val="0000FF"/>
                </a:solidFill>
              </a:rPr>
              <a:t>Rotations in </a:t>
            </a:r>
            <a:br>
              <a:rPr lang="en-US" altLang="en-US" sz="4000" b="1" dirty="0">
                <a:solidFill>
                  <a:srgbClr val="0000FF"/>
                </a:solidFill>
              </a:rPr>
            </a:br>
            <a:r>
              <a:rPr lang="en-US" altLang="en-US" sz="4000" b="1" dirty="0">
                <a:solidFill>
                  <a:srgbClr val="0000FF"/>
                </a:solidFill>
              </a:rPr>
              <a:t>3-Umpire Mechanics</a:t>
            </a:r>
          </a:p>
        </p:txBody>
      </p:sp>
    </p:spTree>
    <p:extLst>
      <p:ext uri="{BB962C8B-B14F-4D97-AF65-F5344CB8AC3E}">
        <p14:creationId xmlns:p14="http://schemas.microsoft.com/office/powerpoint/2010/main" val="28653149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 bwMode="auto">
          <a:xfrm flipV="1">
            <a:off x="4560425" y="868101"/>
            <a:ext cx="0" cy="5046562"/>
          </a:xfrm>
          <a:prstGeom prst="line">
            <a:avLst/>
          </a:prstGeom>
          <a:ln w="63500">
            <a:solidFill>
              <a:srgbClr val="FFFF00"/>
            </a:solidFill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634" name="Text Box 8"/>
          <p:cNvSpPr txBox="1">
            <a:spLocks noChangeArrowheads="1"/>
          </p:cNvSpPr>
          <p:nvPr/>
        </p:nvSpPr>
        <p:spPr bwMode="auto">
          <a:xfrm>
            <a:off x="228600" y="307975"/>
            <a:ext cx="318135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800" dirty="0">
                <a:latin typeface="Arial Black" panose="020B0A04020102020204" pitchFamily="34" charset="0"/>
              </a:rPr>
              <a:t>Rotation anytime there</a:t>
            </a:r>
          </a:p>
          <a:p>
            <a:pPr algn="ctr"/>
            <a:r>
              <a:rPr lang="en-US" altLang="en-US" sz="1800" dirty="0">
                <a:latin typeface="Arial Black" panose="020B0A04020102020204" pitchFamily="34" charset="0"/>
              </a:rPr>
              <a:t>Are NO runners or a runner on 1</a:t>
            </a:r>
            <a:r>
              <a:rPr lang="en-US" altLang="en-US" sz="1800" baseline="30000" dirty="0">
                <a:latin typeface="Arial Black" panose="020B0A04020102020204" pitchFamily="34" charset="0"/>
              </a:rPr>
              <a:t>st</a:t>
            </a:r>
            <a:r>
              <a:rPr lang="en-US" altLang="en-US" sz="1800" dirty="0">
                <a:latin typeface="Arial Black" panose="020B0A04020102020204" pitchFamily="34" charset="0"/>
              </a:rPr>
              <a:t> </a:t>
            </a:r>
            <a:r>
              <a:rPr lang="en-US" altLang="en-US" sz="1800" u="sng" dirty="0">
                <a:latin typeface="Arial Black" panose="020B0A04020102020204" pitchFamily="34" charset="0"/>
              </a:rPr>
              <a:t>ONLY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2054225" y="3657600"/>
            <a:ext cx="2563813" cy="1911350"/>
          </a:xfrm>
          <a:prstGeom prst="straightConnector1">
            <a:avLst/>
          </a:prstGeom>
          <a:ln w="63500">
            <a:solidFill>
              <a:srgbClr val="0033C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2286000" y="2346326"/>
            <a:ext cx="2524125" cy="739774"/>
          </a:xfrm>
          <a:prstGeom prst="straightConnector1">
            <a:avLst/>
          </a:prstGeom>
          <a:ln w="63500">
            <a:solidFill>
              <a:srgbClr val="0033C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5637213" y="2505075"/>
            <a:ext cx="1430337" cy="581025"/>
          </a:xfrm>
          <a:prstGeom prst="straightConnector1">
            <a:avLst/>
          </a:prstGeom>
          <a:ln w="63500">
            <a:solidFill>
              <a:srgbClr val="0033CC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062538" y="3194050"/>
            <a:ext cx="547687" cy="2451100"/>
          </a:xfrm>
          <a:prstGeom prst="straightConnector1">
            <a:avLst/>
          </a:prstGeom>
          <a:ln w="63500">
            <a:solidFill>
              <a:srgbClr val="0033CC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9639" name="Picture 31" descr="Umpire U1-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50" y="16843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0" name="Picture 32" descr="Umpire PL-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49260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1" name="Picture 33" descr="Umpire U3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5909">
            <a:off x="1976168" y="2265214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H="1">
            <a:off x="7067550" y="2903537"/>
            <a:ext cx="296863" cy="754063"/>
          </a:xfrm>
          <a:prstGeom prst="straightConnector1">
            <a:avLst/>
          </a:prstGeom>
          <a:ln w="63500">
            <a:solidFill>
              <a:srgbClr val="0033CC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072857" y="3700463"/>
            <a:ext cx="1994694" cy="1944687"/>
          </a:xfrm>
          <a:prstGeom prst="straightConnector1">
            <a:avLst/>
          </a:prstGeom>
          <a:ln w="63500">
            <a:solidFill>
              <a:srgbClr val="0033CC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 bwMode="auto">
          <a:xfrm flipV="1">
            <a:off x="4560425" y="868101"/>
            <a:ext cx="0" cy="5046562"/>
          </a:xfrm>
          <a:prstGeom prst="line">
            <a:avLst/>
          </a:prstGeom>
          <a:ln w="63500">
            <a:solidFill>
              <a:srgbClr val="FFFF00"/>
            </a:solidFill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658" name="Text Box 8"/>
          <p:cNvSpPr txBox="1">
            <a:spLocks noChangeArrowheads="1"/>
          </p:cNvSpPr>
          <p:nvPr/>
        </p:nvSpPr>
        <p:spPr bwMode="auto">
          <a:xfrm>
            <a:off x="228600" y="307975"/>
            <a:ext cx="318135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800" dirty="0">
                <a:latin typeface="Arial Black" panose="020B0A04020102020204" pitchFamily="34" charset="0"/>
              </a:rPr>
              <a:t>Rotation anytime there</a:t>
            </a:r>
          </a:p>
          <a:p>
            <a:pPr algn="ctr"/>
            <a:r>
              <a:rPr lang="en-US" altLang="en-US" sz="1800" dirty="0">
                <a:latin typeface="Arial Black" panose="020B0A04020102020204" pitchFamily="34" charset="0"/>
              </a:rPr>
              <a:t>Is a runner(s)</a:t>
            </a:r>
          </a:p>
          <a:p>
            <a:pPr algn="ctr"/>
            <a:r>
              <a:rPr lang="en-US" altLang="en-US" sz="1800" dirty="0">
                <a:latin typeface="Arial Black" panose="020B0A04020102020204" pitchFamily="34" charset="0"/>
              </a:rPr>
              <a:t>On 2</a:t>
            </a:r>
            <a:r>
              <a:rPr lang="en-US" altLang="en-US" sz="1800" baseline="30000" dirty="0">
                <a:latin typeface="Arial Black" panose="020B0A04020102020204" pitchFamily="34" charset="0"/>
              </a:rPr>
              <a:t>nd</a:t>
            </a:r>
            <a:r>
              <a:rPr lang="en-US" altLang="en-US" sz="1800" dirty="0">
                <a:latin typeface="Arial Black" panose="020B0A04020102020204" pitchFamily="34" charset="0"/>
              </a:rPr>
              <a:t> and/or 3</a:t>
            </a:r>
            <a:r>
              <a:rPr lang="en-US" altLang="en-US" sz="1800" baseline="30000" dirty="0">
                <a:latin typeface="Arial Black" panose="020B0A04020102020204" pitchFamily="34" charset="0"/>
              </a:rPr>
              <a:t>rd</a:t>
            </a:r>
            <a:endParaRPr lang="en-US" altLang="en-US" sz="1800" dirty="0">
              <a:latin typeface="Arial Black" panose="020B0A04020102020204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618038" y="5568950"/>
            <a:ext cx="355600" cy="500063"/>
          </a:xfrm>
          <a:prstGeom prst="straightConnector1">
            <a:avLst/>
          </a:prstGeom>
          <a:ln w="63500">
            <a:solidFill>
              <a:srgbClr val="0033C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3436938" y="2789238"/>
            <a:ext cx="585787" cy="785812"/>
          </a:xfrm>
          <a:prstGeom prst="straightConnector1">
            <a:avLst/>
          </a:prstGeom>
          <a:ln w="63500">
            <a:solidFill>
              <a:srgbClr val="0033C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5637213" y="2505075"/>
            <a:ext cx="1430337" cy="581025"/>
          </a:xfrm>
          <a:prstGeom prst="straightConnector1">
            <a:avLst/>
          </a:prstGeom>
          <a:ln w="63500">
            <a:solidFill>
              <a:srgbClr val="0033C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4694238" y="2292350"/>
            <a:ext cx="889000" cy="755650"/>
          </a:xfrm>
          <a:prstGeom prst="straightConnector1">
            <a:avLst/>
          </a:prstGeom>
          <a:ln w="63500">
            <a:solidFill>
              <a:srgbClr val="0033C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0663" name="Picture 31" descr="Umpire U1-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50" y="16843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4" name="Picture 32" descr="Umpire PL-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49260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5" name="Picture 33" descr="Umpire U3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84091">
            <a:off x="3848100" y="193357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 bwMode="auto">
          <a:xfrm flipV="1">
            <a:off x="4560425" y="868101"/>
            <a:ext cx="0" cy="5046562"/>
          </a:xfrm>
          <a:prstGeom prst="line">
            <a:avLst/>
          </a:prstGeom>
          <a:ln w="63500">
            <a:solidFill>
              <a:srgbClr val="FFFF00"/>
            </a:solidFill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682" name="Text Box 4"/>
          <p:cNvSpPr txBox="1">
            <a:spLocks noChangeArrowheads="1"/>
          </p:cNvSpPr>
          <p:nvPr/>
        </p:nvSpPr>
        <p:spPr bwMode="auto">
          <a:xfrm>
            <a:off x="410028" y="433386"/>
            <a:ext cx="2279650" cy="11906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i="1" dirty="0">
                <a:solidFill>
                  <a:srgbClr val="CC0066"/>
                </a:solidFill>
              </a:rPr>
              <a:t>The SLIDE Rotation</a:t>
            </a:r>
          </a:p>
          <a:p>
            <a:pPr algn="ctr" eaLnBrk="1" hangingPunct="1"/>
            <a:r>
              <a:rPr lang="en-US" altLang="en-US" sz="1800" b="0" dirty="0">
                <a:solidFill>
                  <a:schemeClr val="tx1"/>
                </a:solidFill>
              </a:rPr>
              <a:t>Runner(s) in scoring position and </a:t>
            </a:r>
            <a:br>
              <a:rPr lang="en-US" altLang="en-US" sz="1800" b="0" dirty="0">
                <a:solidFill>
                  <a:schemeClr val="tx1"/>
                </a:solidFill>
              </a:rPr>
            </a:br>
            <a:r>
              <a:rPr lang="en-US" altLang="en-US" sz="1800" b="0" dirty="0">
                <a:solidFill>
                  <a:schemeClr val="tx1"/>
                </a:solidFill>
              </a:rPr>
              <a:t>PL is staying home</a:t>
            </a:r>
          </a:p>
        </p:txBody>
      </p:sp>
      <p:pic>
        <p:nvPicPr>
          <p:cNvPr id="140293" name="Picture 5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013" y="1979613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4" name="Picture 6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50768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5" name="Picture 7" descr="Graphic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4471988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6" name="Picture 8" descr="Umpire U1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256463" y="22193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7" name="Picture 9" descr="Umpire PL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49609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8" name="Picture 10" descr="Umpire U3-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450" y="19764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9" name="Picture 11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288" y="865188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 bwMode="auto">
          <a:xfrm>
            <a:off x="3592286" y="674914"/>
            <a:ext cx="544285" cy="94909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0" u="none" strike="noStrike" cap="none" normalizeH="0" baseline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3584461" y="576943"/>
            <a:ext cx="889227" cy="1399495"/>
          </a:xfrm>
          <a:prstGeom prst="ellipse">
            <a:avLst/>
          </a:prstGeom>
          <a:solidFill>
            <a:srgbClr val="FFFFCC">
              <a:alpha val="40000"/>
            </a:srgbClr>
          </a:solidFill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0" u="none" strike="noStrike" cap="none" normalizeH="0" baseline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64162E-6 L 0.0507 -0.69526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5" y="-3477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38889E-6 2.89017E-7 C 0.09861 -0.09133 0.1974 -0.18266 0.22865 -0.24948 C 0.2599 -0.3163 0.22361 -0.35908 0.18733 -0.40162 " pathEditMode="relative" ptsTypes="aaA">
                                      <p:cBhvr>
                                        <p:cTn id="10" dur="5000" fill="hold"/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-2.19653E-6 C -0.07204 0.08047 -0.14392 0.16093 -0.15399 0.23029 C -0.16406 0.29966 -0.11215 0.35792 -0.06024 0.41642 " pathEditMode="relative" ptsTypes="aaA">
                                      <p:cBhvr>
                                        <p:cTn id="12" dur="5000" fill="hold"/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6 -2.77457E-6 C -0.05763 -0.08855 -0.11511 -0.17711 -0.16025 -0.19445 C -0.20539 -0.21179 -0.23837 -0.15769 -0.27136 -0.10358 " pathEditMode="relative" ptsTypes="aaA">
                                      <p:cBhvr>
                                        <p:cTn id="14" dur="5000" fill="hold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91 -0.00069 C -0.03524 0.00325 -0.17031 0.01135 -0.20087 0.02315 C -0.23142 0.03496 -0.1875 0.06829 -0.1849 0.06968 C -0.18229 0.07107 -0.17517 0.05162 -0.1849 0.03172 C -0.19462 0.01181 -0.23125 -0.03287 -0.24358 -0.05 " pathEditMode="relative" rAng="0" ptsTypes="aaaaa">
                                      <p:cBhvr>
                                        <p:cTn id="16" dur="5000" fill="hold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83" y="111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44444E-6 1.11111E-6 L 0.01424 0.0527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2" y="263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2222E-6 -2.96296E-6 L -0.00086 0.0483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40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1493 0.05625 C 0.00295 0.06782 -0.04149 0.1118 -0.05642 0.1263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76" y="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4"/>
          <p:cNvSpPr txBox="1">
            <a:spLocks noChangeArrowheads="1"/>
          </p:cNvSpPr>
          <p:nvPr/>
        </p:nvSpPr>
        <p:spPr bwMode="auto">
          <a:xfrm>
            <a:off x="354013" y="855663"/>
            <a:ext cx="27924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/>
              <a:t>NO RUNNERS</a:t>
            </a:r>
          </a:p>
          <a:p>
            <a:pPr algn="ctr" eaLnBrk="1" hangingPunct="1"/>
            <a:r>
              <a:rPr lang="en-US" altLang="en-US" sz="2400"/>
              <a:t>ON BASE</a:t>
            </a:r>
            <a:endParaRPr lang="en-US" altLang="en-US" sz="2400" b="0">
              <a:solidFill>
                <a:schemeClr val="tx1"/>
              </a:solidFill>
            </a:endParaRPr>
          </a:p>
        </p:txBody>
      </p:sp>
      <p:pic>
        <p:nvPicPr>
          <p:cNvPr id="73731" name="Picture 25" descr="Umpire U1-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707313" y="18335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2" name="Picture 26" descr="Umpire PL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275" y="49069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3" name="Picture 27" descr="Umpire U3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835926">
            <a:off x="1098550" y="19542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0"/>
          <p:cNvSpPr txBox="1">
            <a:spLocks noChangeArrowheads="1"/>
          </p:cNvSpPr>
          <p:nvPr/>
        </p:nvSpPr>
        <p:spPr bwMode="auto">
          <a:xfrm>
            <a:off x="774700" y="838200"/>
            <a:ext cx="1968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NO RUNNERS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U1 Goes Out</a:t>
            </a:r>
          </a:p>
        </p:txBody>
      </p:sp>
      <p:pic>
        <p:nvPicPr>
          <p:cNvPr id="38940" name="Picture 28" descr="base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41" name="Picture 29" descr="Graphic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650" y="4743450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43" name="Line 31"/>
          <p:cNvSpPr>
            <a:spLocks noChangeShapeType="1"/>
          </p:cNvSpPr>
          <p:nvPr/>
        </p:nvSpPr>
        <p:spPr bwMode="auto">
          <a:xfrm flipV="1">
            <a:off x="5514975" y="3407434"/>
            <a:ext cx="618406" cy="743879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4" name="Line 32"/>
          <p:cNvSpPr>
            <a:spLocks noChangeShapeType="1"/>
          </p:cNvSpPr>
          <p:nvPr/>
        </p:nvSpPr>
        <p:spPr bwMode="auto">
          <a:xfrm>
            <a:off x="5357003" y="4615132"/>
            <a:ext cx="157971" cy="1434830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8948" name="Picture 36" descr="Umpire U1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707313" y="18335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49" name="Picture 37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275" y="49069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50" name="Picture 38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835926">
            <a:off x="1241425" y="20542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64162E-6 C 0.00903 -0.06936 0.02327 -0.30266 0.05504 -0.41503 C 0.08681 -0.52716 0.16216 -0.62011 0.19028 -0.67375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389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4" y="-3368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11111E-6 -6.35838E-7 C 0.10017 -0.08763 0.20052 -0.17526 0.22534 -0.24531 C 0.25017 -0.31537 0.1618 -0.39167 0.14913 -0.4208 " pathEditMode="relative" ptsTypes="aaA">
                                      <p:cBhvr>
                                        <p:cTn id="8" dur="5000" fill="hold"/>
                                        <p:tgtEl>
                                          <p:spTgt spid="389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6 -3.7037E-7 L 0.2717 -0.05324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389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76" y="-26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38889E-6 -1.15607E-6 L 0.0191 -0.16901 " pathEditMode="relative" ptsTypes="AA">
                                      <p:cBhvr>
                                        <p:cTn id="12" dur="3000" fill="hold"/>
                                        <p:tgtEl>
                                          <p:spTgt spid="389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05556E-6 5.49133E-6 C -0.03195 -0.00439 -0.06389 -0.00878 -0.04913 -0.04855 C -0.03438 -0.08832 0.02725 -0.16369 0.08889 -0.23884 " pathEditMode="relative" ptsTypes="aaA">
                                      <p:cBhvr>
                                        <p:cTn id="14" dur="5000" fill="hold"/>
                                        <p:tgtEl>
                                          <p:spTgt spid="389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9"/>
          <p:cNvSpPr txBox="1">
            <a:spLocks noChangeArrowheads="1"/>
          </p:cNvSpPr>
          <p:nvPr/>
        </p:nvSpPr>
        <p:spPr bwMode="auto">
          <a:xfrm>
            <a:off x="774700" y="838200"/>
            <a:ext cx="1968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NO RUNNERS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U3 Goes Out</a:t>
            </a:r>
          </a:p>
        </p:txBody>
      </p:sp>
      <p:pic>
        <p:nvPicPr>
          <p:cNvPr id="24587" name="Picture 11" descr="Graphi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513" y="4643438"/>
            <a:ext cx="4572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8" name="Picture 12" descr="base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04" name="Picture 28" descr="Umpire U1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621588" y="18764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05" name="Picture 29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275" y="49069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06" name="Picture 30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835926">
            <a:off x="1241425" y="20542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64162E-6 C -0.01215 -0.07237 -0.03107 -0.31583 -0.07326 -0.43306 C -0.11545 -0.55029 -0.21527 -0.64716 -0.2526 -0.70335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39" y="-3516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11111E-6 -6.35838E-7 C 0.10017 -0.08763 0.20052 -0.17526 0.22534 -0.24531 C 0.25017 -0.31537 0.1618 -0.39167 0.14913 -0.4208 " pathEditMode="relative" ptsTypes="aaA">
                                      <p:cBhvr>
                                        <p:cTn id="8" dur="5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191 -0.00694 C -0.03906 0.01204 -0.20608 0.08473 -0.24219 0.10764 C -0.2783 0.13056 -0.21979 0.13241 -0.21528 0.13056 C -0.21076 0.12871 -0.20295 0.11852 -0.21528 0.097 C -0.2276 0.07547 -0.25868 0.03866 -0.28976 0.00186 " pathEditMode="relative" rAng="0" ptsTypes="aaaaa">
                                      <p:cBhvr>
                                        <p:cTn id="10" dur="5000" fill="hold"/>
                                        <p:tgtEl>
                                          <p:spTgt spid="246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3" y="696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4444E-6 3.69942E-6 L -0.0573 -0.22197 " pathEditMode="relative" ptsTypes="AA">
                                      <p:cBhvr>
                                        <p:cTn id="12" dur="3000" fill="hold"/>
                                        <p:tgtEl>
                                          <p:spTgt spid="246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2.59259E-6 C -0.00747 -0.02453 -0.01424 -0.04861 -0.02882 -0.07615 C -0.04306 -0.1037 -0.07431 -0.14745 -0.08611 -0.16597 " pathEditMode="relative" rAng="0" ptsTypes="AAA">
                                      <p:cBhvr>
                                        <p:cTn id="14" dur="3000" fill="hold"/>
                                        <p:tgtEl>
                                          <p:spTgt spid="246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6" y="-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14"/>
          <p:cNvSpPr txBox="1">
            <a:spLocks noChangeArrowheads="1"/>
          </p:cNvSpPr>
          <p:nvPr/>
        </p:nvSpPr>
        <p:spPr bwMode="auto">
          <a:xfrm>
            <a:off x="774700" y="838200"/>
            <a:ext cx="23082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NO RUNNERS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Base Hit</a:t>
            </a:r>
          </a:p>
        </p:txBody>
      </p:sp>
      <p:pic>
        <p:nvPicPr>
          <p:cNvPr id="22544" name="Picture 16" descr="Graphi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4657725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5" name="Picture 17" descr="base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53" name="Picture 25" descr="Umpire U1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707313" y="18335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54" name="Picture 26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275" y="49069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55" name="Picture 27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835926">
            <a:off x="1069975" y="191135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64162E-6 L 0.17934 -0.697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58" y="-3489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5E-6 8.43931E-6 C 0.1191 -0.07861 0.23837 -0.15722 0.24601 -0.24323 C 0.25365 -0.32924 0.14983 -0.42265 0.04601 -0.51583 " pathEditMode="relative" ptsTypes="aaA">
                                      <p:cBhvr>
                                        <p:cTn id="8" dur="50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7 -0.00092 L -0.27622 0.10973 L -0.24809 0.11389 " pathEditMode="relative" rAng="0" ptsTypes="AAA">
                                      <p:cBhvr>
                                        <p:cTn id="10" dur="20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19" y="574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24497 0.12639 L -0.29184 0.45764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4" y="1655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6 2.96296E-6 L 0.29444 -0.06806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22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22" y="-34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2.59259E-6 C -0.01979 0.01412 -0.04306 0.02477 -0.05608 0.00209 C -0.07604 -0.04861 -0.25278 -0.23194 -0.27917 -0.26504 " pathEditMode="relative" rAng="0" ptsTypes="AAA">
                                      <p:cBhvr>
                                        <p:cTn id="16" dur="50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58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14"/>
          <p:cNvSpPr txBox="1">
            <a:spLocks noChangeArrowheads="1"/>
          </p:cNvSpPr>
          <p:nvPr/>
        </p:nvSpPr>
        <p:spPr bwMode="auto">
          <a:xfrm>
            <a:off x="774700" y="838200"/>
            <a:ext cx="21859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NO RUNNERS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Infield Hit</a:t>
            </a:r>
          </a:p>
        </p:txBody>
      </p:sp>
      <p:pic>
        <p:nvPicPr>
          <p:cNvPr id="21521" name="Picture 17" descr="base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3" name="Picture 19" descr="Graphi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4543425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24" name="Line 20"/>
          <p:cNvSpPr>
            <a:spLocks noChangeShapeType="1"/>
          </p:cNvSpPr>
          <p:nvPr/>
        </p:nvSpPr>
        <p:spPr bwMode="auto">
          <a:xfrm flipH="1">
            <a:off x="3450565" y="2334419"/>
            <a:ext cx="400499" cy="1228290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1529" name="Picture 25" descr="Umpire U1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707313" y="18335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0" name="Picture 26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275" y="49069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1" name="Picture 27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835926">
            <a:off x="1098550" y="19542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35" name="Line 31"/>
          <p:cNvSpPr>
            <a:spLocks noChangeShapeType="1"/>
          </p:cNvSpPr>
          <p:nvPr/>
        </p:nvSpPr>
        <p:spPr bwMode="auto">
          <a:xfrm flipH="1">
            <a:off x="5056187" y="4025271"/>
            <a:ext cx="335322" cy="1849318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64162E-6 L -0.1302 -0.46289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0" y="-2314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44444E-6 -4.04624E-6 C 0.00086 -4.04624E-6 -0.02414 0.0185 0.00503 -0.00046 C 0.03368 -0.02034 0.13593 -0.07722 0.1717 -0.11884 C 0.20816 -0.15884 0.22361 -0.18312 0.23836 -0.21803 C 0.25312 -0.25294 0.25711 -0.30312 0.26371 -0.32393 " pathEditMode="relative" rAng="0" ptsTypes="tattt">
                                      <p:cBhvr>
                                        <p:cTn id="8" dur="50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79" y="-1528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2222E-6 -4.44444E-6 L -0.08091 -0.00416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5" y="-20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2222E-6 2.96296E-6 L 0.28507 -0.06644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53" y="-333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05556E-6 5.49133E-6 C -0.03195 -0.00439 -0.06389 -0.00878 -0.04913 -0.04855 C -0.03438 -0.08832 0.02725 -0.16369 0.08889 -0.23884 " pathEditMode="relative" ptsTypes="aaA">
                                      <p:cBhvr>
                                        <p:cTn id="14" dur="5000" fill="hold"/>
                                        <p:tgtEl>
                                          <p:spTgt spid="215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4"/>
          <p:cNvSpPr txBox="1">
            <a:spLocks noChangeArrowheads="1"/>
          </p:cNvSpPr>
          <p:nvPr/>
        </p:nvSpPr>
        <p:spPr bwMode="auto">
          <a:xfrm>
            <a:off x="312738" y="892175"/>
            <a:ext cx="2711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/>
              <a:t>Runner on 1</a:t>
            </a:r>
            <a:r>
              <a:rPr lang="en-US" altLang="en-US" sz="2400" baseline="30000"/>
              <a:t>st</a:t>
            </a:r>
          </a:p>
        </p:txBody>
      </p:sp>
      <p:pic>
        <p:nvPicPr>
          <p:cNvPr id="80899" name="Picture 6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988" y="2120900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0" name="Picture 43" descr="Umpire U1-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335838" y="226218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1" name="Picture 44" descr="Umpire PL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48641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2" name="Picture 45" descr="Umpire U3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025" y="131127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13"/>
          <p:cNvSpPr txBox="1">
            <a:spLocks noChangeArrowheads="1"/>
          </p:cNvSpPr>
          <p:nvPr/>
        </p:nvSpPr>
        <p:spPr bwMode="auto">
          <a:xfrm>
            <a:off x="574675" y="838200"/>
            <a:ext cx="21685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Runner on 1</a:t>
            </a:r>
            <a:r>
              <a:rPr lang="en-US" altLang="en-US" sz="1800" baseline="30000" dirty="0"/>
              <a:t>st</a:t>
            </a:r>
          </a:p>
          <a:p>
            <a:pPr algn="ctr" eaLnBrk="1" hangingPunct="1"/>
            <a:r>
              <a:rPr lang="en-US" altLang="en-US" sz="1800" b="0" dirty="0">
                <a:solidFill>
                  <a:schemeClr val="tx1"/>
                </a:solidFill>
              </a:rPr>
              <a:t>U1 Goes Out</a:t>
            </a:r>
          </a:p>
        </p:txBody>
      </p:sp>
      <p:pic>
        <p:nvPicPr>
          <p:cNvPr id="8206" name="Picture 14" descr="Graphi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4614863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7" name="Picture 15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150" y="2092325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8" name="Picture 16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5" name="Picture 43" descr="Umpire U1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335838" y="226218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6" name="Picture 44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48641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7" name="Picture 45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025" y="131127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7 C 0.00973 -0.03241 0.0224 -0.09236 0.05851 -0.19398 C 0.09462 -0.2956 0.15782 -0.53588 0.21702 -0.60995 C 0.27622 -0.68403 0.37292 -0.6331 0.41389 -0.63912 " pathEditMode="relative" rAng="0" ptsTypes="aaaa">
                                      <p:cBhvr>
                                        <p:cTn id="6" dur="3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94" y="-3421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-3.7037E-7 C 0.08629 -0.10162 0.17257 -0.20301 0.22865 -0.2581 C 0.28473 -0.31296 0.3106 -0.32153 0.33664 -0.32986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23" y="-1650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781 0.00486 L -0.05469 -0.06597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-354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4.04624E-7 L 0.10157 -0.16069 " pathEditMode="relative" ptsTypes="AA">
                                      <p:cBhvr>
                                        <p:cTn id="12" dur="2000" fill="hold"/>
                                        <p:tgtEl>
                                          <p:spTgt spid="8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L 0.0559 0.1233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" y="615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59259E-6 L -0.26666 -0.24282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8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-1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68 -0.06597 C -0.08177 -0.08241 -0.15659 -0.18981 -0.21875 -0.16389 C -0.2809 -0.13796 -0.38455 0.03681 -0.42812 0.08959 " pathEditMode="relative" rAng="0" ptsTypes="aaa">
                                      <p:cBhvr>
                                        <p:cTn id="19" dur="5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81" y="157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664 -0.32986 C 0.28924 -0.39606 0.24202 -0.46227 0.19289 -0.49653 C 0.14376 -0.53079 0.06632 -0.52963 0.04132 -0.53611 " pathEditMode="relative" rAng="0" ptsTypes="AAA">
                                      <p:cBhvr>
                                        <p:cTn id="21" dur="5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74" y="-1032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9 0.12338 C 0.05972 0.10972 0.07448 0.05902 0.07934 0.04213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3" y="-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4"/>
          <p:cNvSpPr txBox="1">
            <a:spLocks noChangeArrowheads="1"/>
          </p:cNvSpPr>
          <p:nvPr/>
        </p:nvSpPr>
        <p:spPr bwMode="auto">
          <a:xfrm>
            <a:off x="574675" y="838200"/>
            <a:ext cx="21685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 on 1</a:t>
            </a:r>
            <a:r>
              <a:rPr lang="en-US" altLang="en-US" sz="1800" baseline="30000"/>
              <a:t>st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U3’s Responsibility</a:t>
            </a:r>
          </a:p>
        </p:txBody>
      </p:sp>
      <p:pic>
        <p:nvPicPr>
          <p:cNvPr id="121861" name="Picture 5" descr="Graphi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4614863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2" name="Picture 6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5" y="1978025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3" name="Picture 7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4" name="Picture 8" descr="Umpire U1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335838" y="226218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5" name="Picture 9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48641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2" name="Picture 10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025" y="131127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0.00046 C -0.00295 -0.10833 0.00556 -0.52292 -0.01736 -0.64768 C -0.04027 -0.77222 -0.11267 -0.72824 -0.13767 -0.74954 " pathEditMode="relative" rAng="0" ptsTypes="aaa">
                                      <p:cBhvr>
                                        <p:cTn id="6" dur="3000" fill="hold"/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15" y="-3858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2.89017E-7 C 0.08629 -0.10151 0.17257 -0.20301 0.22865 -0.25804 C 0.28473 -0.31307 0.31059 -0.32162 0.33664 -0.32995 " pathEditMode="relative" ptsTypes="aaA">
                                      <p:cBhvr>
                                        <p:cTn id="8" dur="500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781 0.00486 L -0.05469 -0.06597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-354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7.40741E-7 L -0.04063 0.1185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592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59259E-6 C -0.02326 -0.02824 -0.11059 -0.13426 -0.13975 -0.16967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97" y="-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68 -0.06597 C -0.08177 -0.08241 -0.15659 -0.18981 -0.21875 -0.16389 C -0.2809 -0.13796 -0.38455 0.03681 -0.42812 0.08959 " pathEditMode="relative" rAng="0" ptsTypes="aaa">
                                      <p:cBhvr>
                                        <p:cTn id="18" dur="5000" fill="hold"/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81" y="157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664 -0.32986 C 0.28924 -0.39606 0.24202 -0.46226 0.19289 -0.49652 C 0.14376 -0.53078 0.06633 -0.52963 0.04133 -0.53611 " pathEditMode="relative" ptsTypes="aaA">
                                      <p:cBhvr>
                                        <p:cTn id="20" dur="500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975 -0.16967 C -0.13975 -0.16967 -0.25138 -0.26782 -0.28489 -0.294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57" y="-627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063 0.11852 C -0.04063 0.11852 -0.15712 0.26852 -0.27344 0.41852 " pathEditMode="relative" ptsTypes="aA">
                                      <p:cBhvr>
                                        <p:cTn id="24" dur="2000" fill="hold"/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13"/>
          <p:cNvSpPr txBox="1">
            <a:spLocks noChangeArrowheads="1"/>
          </p:cNvSpPr>
          <p:nvPr/>
        </p:nvSpPr>
        <p:spPr bwMode="auto">
          <a:xfrm>
            <a:off x="631825" y="838200"/>
            <a:ext cx="211137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 on 1</a:t>
            </a:r>
            <a:r>
              <a:rPr lang="en-US" altLang="en-US" sz="1800" baseline="30000"/>
              <a:t>st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Fly Ball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PL’s Responsibility</a:t>
            </a:r>
          </a:p>
        </p:txBody>
      </p:sp>
      <p:pic>
        <p:nvPicPr>
          <p:cNvPr id="43022" name="Picture 14" descr="Graphi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650" y="4629150"/>
            <a:ext cx="4603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3" name="Picture 15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3" y="2135188"/>
            <a:ext cx="4079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4" name="Picture 16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225" y="5091113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9" name="Picture 21" descr="Umpire U1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335838" y="226218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30" name="Picture 22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48641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31" name="Picture 23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025" y="131127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6 C -0.03333 -0.08703 -0.13472 -0.42731 -0.20017 -0.52245 C -0.26563 -0.61759 -0.35226 -0.56041 -0.39236 -0.57037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18" y="-30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33333E-6 C 0.04323 -0.04306 0.21771 -0.20371 0.25921 -0.25834 C 0.3007 -0.31297 0.25139 -0.31343 0.24931 -0.32801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35" y="-1641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61111E-6 7.40741E-7 L -0.16129 -0.19213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3" y="-960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7362E-19 2.42775E-6 L -0.00798 0.06543 " pathEditMode="relative" ptsTypes="AA">
                                      <p:cBhvr>
                                        <p:cTn id="12" dur="5000" fill="hold"/>
                                        <p:tgtEl>
                                          <p:spTgt spid="43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L 0.04444 0.0009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3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2" y="4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54 0.04676 C -0.01631 0.04074 -0.03385 0.04815 -0.04982 0.00996 C -0.06579 -0.02824 -0.09375 -0.14213 -0.10538 -0.18217 " pathEditMode="relative" rAng="0" ptsTypes="aaa">
                                      <p:cBhvr>
                                        <p:cTn id="16" dur="3000" fill="hold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92" y="-1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99 0.06543 L -0.21597 0.45017 " pathEditMode="relative" ptsTypes="AA">
                                      <p:cBhvr>
                                        <p:cTn id="20" dur="5000" fill="hold"/>
                                        <p:tgtEl>
                                          <p:spTgt spid="43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948 -0.32778 L 0.04983 -0.54792 " pathEditMode="relative" rAng="0" ptsTypes="AA">
                                      <p:cBhvr>
                                        <p:cTn id="22" dur="50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83" y="-1101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129 -0.19213 C -0.16893 -0.19005 -0.16285 -0.22083 -0.20695 -0.18009 C -0.25122 -0.13935 -0.38073 0.0037 -0.42639 0.05208 " pathEditMode="relative" rAng="0" ptsTypes="aaa">
                                      <p:cBhvr>
                                        <p:cTn id="24" dur="50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64" y="1076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538 -0.18217 C -0.10538 -0.18194 -0.26944 -0.23102 -0.27621 -0.2932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42" y="-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13"/>
          <p:cNvSpPr txBox="1">
            <a:spLocks noChangeArrowheads="1"/>
          </p:cNvSpPr>
          <p:nvPr/>
        </p:nvSpPr>
        <p:spPr bwMode="auto">
          <a:xfrm>
            <a:off x="774700" y="838200"/>
            <a:ext cx="1968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 on 1</a:t>
            </a:r>
            <a:r>
              <a:rPr lang="en-US" altLang="en-US" sz="1800" baseline="30000"/>
              <a:t>st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Base Hit</a:t>
            </a:r>
          </a:p>
        </p:txBody>
      </p:sp>
      <p:pic>
        <p:nvPicPr>
          <p:cNvPr id="10255" name="Picture 1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138" y="1978025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9" name="Picture 19" descr="Graphi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4600575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0" name="Picture 20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513397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6" name="Picture 26" descr="Umpire U1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335838" y="226218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7" name="Picture 27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48641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8" name="Picture 28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025" y="131127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64162E-6 L 0.17934 -0.697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58" y="-3489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8.43931E-6 C 0.1191 -0.07861 0.23837 -0.15722 0.24601 -0.24323 C 0.25365 -0.32924 0.14983 -0.42265 0.04601 -0.51583 " pathEditMode="relative" ptsTypes="aaA">
                                      <p:cBhvr>
                                        <p:cTn id="8" dur="5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4.44444E-6 C -0.02812 -0.02755 -0.09774 -0.17709 -0.16875 -0.16482 C -0.23976 -0.15255 -0.37275 0.02384 -0.42657 0.07361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37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44444E-6 L -0.01267 0.0796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" y="39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C -0.01979 0.01412 -0.03437 0.03519 -0.05572 0.00209 C -0.075 -0.04213 -0.28923 -0.26111 -0.30121 -0.31574 " pathEditMode="relative" rAng="0" ptsTypes="AAA">
                                      <p:cBhvr>
                                        <p:cTn id="14" dur="3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69" y="-1479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L 0.05347 0.05115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10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254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1267 0.07963 L -0.32239 0.3794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3" y="1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13"/>
          <p:cNvSpPr txBox="1">
            <a:spLocks noChangeArrowheads="1"/>
          </p:cNvSpPr>
          <p:nvPr/>
        </p:nvSpPr>
        <p:spPr bwMode="auto">
          <a:xfrm>
            <a:off x="774700" y="838200"/>
            <a:ext cx="19685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 on 1</a:t>
            </a:r>
            <a:r>
              <a:rPr lang="en-US" altLang="en-US" sz="1800" baseline="30000"/>
              <a:t>st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Infield Hit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Possible 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double play</a:t>
            </a:r>
          </a:p>
        </p:txBody>
      </p:sp>
      <p:pic>
        <p:nvPicPr>
          <p:cNvPr id="9230" name="Picture 14" descr="Graphi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4586288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1" name="Picture 15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13" y="1963738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2" name="Picture 16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9" name="Picture 33" descr="Umpire U1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335838" y="226218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0" name="Picture 34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48641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1" name="Picture 35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025" y="131127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7 L -0.13507 -0.51528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53" y="-2576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94798E-6 L -0.14757 -0.17965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78" y="-899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39 0.0044 C 0.02344 -0.0162 0.10607 -0.07338 0.14774 -0.11851 C 0.18941 -0.16365 0.21562 -0.2331 0.24844 -0.2662 C 0.28125 -0.2993 0.32465 -0.30671 0.34462 -0.31736 " pathEditMode="relative" rAng="0" ptsTypes="aaaa">
                                      <p:cBhvr>
                                        <p:cTn id="10" dur="50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92" y="-1608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44444E-6 L -0.04705 -0.11736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1" y="-588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6 2.96296E-6 L 0.06128 0.02176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108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44444E-6 -2.59259E-6 L -0.09878 -0.1356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48" y="-6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878 -0.13565 L -0.27326 -0.283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33" y="-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4"/>
          <p:cNvSpPr txBox="1">
            <a:spLocks noChangeArrowheads="1"/>
          </p:cNvSpPr>
          <p:nvPr/>
        </p:nvSpPr>
        <p:spPr bwMode="auto">
          <a:xfrm>
            <a:off x="774700" y="838200"/>
            <a:ext cx="1968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 on 1</a:t>
            </a:r>
            <a:r>
              <a:rPr lang="en-US" altLang="en-US" sz="1800" baseline="30000"/>
              <a:t>st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Pickoff at First</a:t>
            </a:r>
          </a:p>
        </p:txBody>
      </p:sp>
      <p:pic>
        <p:nvPicPr>
          <p:cNvPr id="87043" name="Picture 5" descr="Graphi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4672013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86" name="Picture 6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413" y="1849438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7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6" name="Picture 8" descr="Umpire U1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321550" y="22336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7" name="Picture 9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275" y="49069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8" name="Picture 10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025" y="131127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44444E-6 L 0.04444 0.06643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2" y="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14"/>
          <p:cNvSpPr txBox="1">
            <a:spLocks noChangeArrowheads="1"/>
          </p:cNvSpPr>
          <p:nvPr/>
        </p:nvSpPr>
        <p:spPr bwMode="auto">
          <a:xfrm>
            <a:off x="774700" y="838200"/>
            <a:ext cx="1968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 on 1</a:t>
            </a:r>
            <a:r>
              <a:rPr lang="en-US" altLang="en-US" sz="1800" baseline="30000"/>
              <a:t>st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Steal of 2nd</a:t>
            </a:r>
          </a:p>
        </p:txBody>
      </p:sp>
      <p:pic>
        <p:nvPicPr>
          <p:cNvPr id="88067" name="Picture 16" descr="Graphi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4672013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9" name="Picture 17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425" y="2049463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0" name="Picture 18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0" name="Picture 22" descr="Umpire U1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321550" y="22336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5" name="Picture 23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275" y="49069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6" name="Picture 24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025" y="131127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11111E-6 L -0.17431 -0.20023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15" y="-100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-3.64162E-6 L -0.00156 -0.505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2527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2222E-6 -1.85185E-6 L 0.0658 0.02384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01 0.02199 L -0.07517 0.25486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18" y="1164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431 -0.20023 L -0.3915 0.07245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68" y="1363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16 -0.54474 L 0.00816 -0.75398 " pathEditMode="relative" ptsTypes="AA">
                                      <p:cBhvr>
                                        <p:cTn id="18" dur="2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0.0125 C -0.01528 -0.0044 -0.03038 0.00394 -0.04132 -0.00833 C -0.05226 -0.0206 -0.06111 -0.07361 -0.0651 -0.08657 " pathEditMode="relative" rAng="0" ptsTypes="aaA">
                                      <p:cBhvr>
                                        <p:cTn id="20" dur="20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4" y="-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4"/>
          <p:cNvSpPr txBox="1">
            <a:spLocks noChangeArrowheads="1"/>
          </p:cNvSpPr>
          <p:nvPr/>
        </p:nvSpPr>
        <p:spPr bwMode="auto">
          <a:xfrm>
            <a:off x="371475" y="993775"/>
            <a:ext cx="27003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dirty="0"/>
              <a:t>Runner on 2</a:t>
            </a:r>
            <a:r>
              <a:rPr lang="en-US" altLang="en-US" sz="2400" baseline="30000" dirty="0"/>
              <a:t>nd</a:t>
            </a:r>
            <a:r>
              <a:rPr lang="en-US" altLang="en-US" sz="2400" dirty="0"/>
              <a:t> </a:t>
            </a:r>
          </a:p>
          <a:p>
            <a:pPr algn="ctr" eaLnBrk="1" hangingPunct="1"/>
            <a:r>
              <a:rPr lang="en-US" altLang="en-US" sz="2400" dirty="0"/>
              <a:t>w/ U2 “In”</a:t>
            </a:r>
          </a:p>
        </p:txBody>
      </p:sp>
      <p:pic>
        <p:nvPicPr>
          <p:cNvPr id="89091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860425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2" name="Picture 8" descr="Umpire U1-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700" y="12620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3" name="Picture 9" descr="Umpire PL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48641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4" name="Picture 10" descr="Umpire U3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32602">
            <a:off x="1041400" y="20113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4"/>
          <p:cNvSpPr txBox="1">
            <a:spLocks noChangeArrowheads="1"/>
          </p:cNvSpPr>
          <p:nvPr/>
        </p:nvSpPr>
        <p:spPr bwMode="auto">
          <a:xfrm>
            <a:off x="688975" y="723900"/>
            <a:ext cx="224313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 on 2</a:t>
            </a:r>
            <a:r>
              <a:rPr lang="en-US" altLang="en-US" sz="1800" baseline="30000"/>
              <a:t>nd </a:t>
            </a:r>
            <a:r>
              <a:rPr lang="en-US" altLang="en-US" sz="1800"/>
              <a:t> 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Fly Ball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U1’s Responsibility</a:t>
            </a:r>
          </a:p>
        </p:txBody>
      </p:sp>
      <p:pic>
        <p:nvPicPr>
          <p:cNvPr id="111621" name="Picture 5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974725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2" name="Picture 6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225" y="5091113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3" name="Picture 7" descr="Graphic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4557713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4" name="Picture 8" descr="Umpire U1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700" y="12620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5" name="Picture 9" descr="Umpire PL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48641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6" name="Picture 10" descr="Umpire U3-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32602">
            <a:off x="1041400" y="20113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7037E-6 C 0.02621 -0.10092 0.15069 -0.48634 0.15764 -0.60578 C 0.16458 -0.72523 0.06614 -0.69328 0.04201 -0.7162 " pathEditMode="relative" rAng="0" ptsTypes="aaa">
                                      <p:cBhvr>
                                        <p:cTn id="6" dur="3000" fill="hold"/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29" y="-3627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C 0.04358 -0.04537 0.23976 -0.19954 0.26094 -0.27246 C 0.28212 -0.34537 0.15504 -0.40348 0.12709 -0.43797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97" y="-2189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84971E-6 L 0.03021 -0.02752 " pathEditMode="relative" ptsTypes="AA">
                                      <p:cBhvr>
                                        <p:cTn id="10" dur="30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5 -0.00069 L 0.00225 -0.00069 C -0.00174 -1.11111E-6 -0.0059 -1.11111E-6 -0.00972 0.00162 C -0.01094 0.00208 -0.01146 0.00417 -0.01233 0.00533 C -0.0158 0.00903 -0.01597 0.00718 -0.02049 0.01134 C -0.0217 0.01227 -0.02222 0.01412 -0.02327 0.01505 C -0.0316 0.02222 -0.04167 0.02616 -0.04879 0.03565 L -0.06233 0.0537 C -0.06389 0.05579 -0.06493 0.0588 -0.06684 0.05972 L -0.07518 0.06343 C -0.07691 0.06574 -0.07917 0.06783 -0.08056 0.0706 C -0.08195 0.07361 -0.08577 0.08171 -0.08785 0.08171 L -0.09045 0.08171 L -0.09045 0.08171 " pathEditMode="relative" ptsTypes="AAAAAAAAAAAAAA">
                                      <p:cBhvr>
                                        <p:cTn id="12" dur="3000" fill="hold"/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7 C 0.0007 -0.00093 0.0408 0.1037 0.04375 0.11157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" y="557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5.95376E-6 C -0.03646 -0.00993 -0.07274 -0.01988 -0.05868 -0.05502 C -0.04462 -0.09017 0.01979 -0.15074 0.0842 -0.21132 " pathEditMode="relative" ptsTypes="aaA">
                                      <p:cBhvr>
                                        <p:cTn id="16" dur="3000" fill="hold"/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842 -0.21133 L 0.02552 0.00625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4" y="108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4"/>
          <p:cNvSpPr txBox="1">
            <a:spLocks noChangeArrowheads="1"/>
          </p:cNvSpPr>
          <p:nvPr/>
        </p:nvSpPr>
        <p:spPr bwMode="auto">
          <a:xfrm>
            <a:off x="717550" y="795338"/>
            <a:ext cx="224313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 on 2</a:t>
            </a:r>
            <a:r>
              <a:rPr lang="en-US" altLang="en-US" sz="1800" baseline="30000"/>
              <a:t>nd</a:t>
            </a:r>
            <a:r>
              <a:rPr lang="en-US" altLang="en-US" sz="1800"/>
              <a:t> 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Fly Ball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U3’s Responsibility</a:t>
            </a:r>
          </a:p>
        </p:txBody>
      </p:sp>
      <p:pic>
        <p:nvPicPr>
          <p:cNvPr id="102405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860425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6" name="Picture 6" descr="base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938" y="5148263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7" name="Picture 7" descr="Graphic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4557713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17" name="Picture 17" descr="Umpire U1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700" y="12620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19" name="Picture 19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32602">
            <a:off x="1041400" y="20113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18" name="Picture 18" descr="Umpire PL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988" y="49069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10405E-6 C 0.0375 -0.04093 0.2033 -0.17226 0.22552 -0.24555 C 0.24775 -0.31885 0.15261 -0.39954 0.13351 -0.44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8" y="-2201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-1.84971E-6 L -0.06198 0.09087 " pathEditMode="relative" ptsTypes="AA">
                                      <p:cBhvr>
                                        <p:cTn id="8" dur="5000" fill="hold"/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0.00023 C -0.00504 -0.10741 0.00694 -0.52361 -0.02986 -0.64329 C -0.06667 -0.76297 -0.18073 -0.70278 -0.22049 -0.71829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77" y="-3814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-0.11163 0.09745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102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90" y="486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18 0.00023 L 0.01059 -0.24537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02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1" y="-1229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05556E-6 -2.59259E-6 L -0.11268 -0.1342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24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42" y="-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6"/>
          <p:cNvSpPr txBox="1">
            <a:spLocks noChangeArrowheads="1"/>
          </p:cNvSpPr>
          <p:nvPr/>
        </p:nvSpPr>
        <p:spPr bwMode="auto">
          <a:xfrm>
            <a:off x="717550" y="809625"/>
            <a:ext cx="21717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 on 2</a:t>
            </a:r>
            <a:r>
              <a:rPr lang="en-US" altLang="en-US" sz="1800" baseline="30000"/>
              <a:t>nd </a:t>
            </a:r>
            <a:r>
              <a:rPr lang="en-US" altLang="en-US" sz="1800"/>
              <a:t> 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Fly Ball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PL’s Responsibility</a:t>
            </a:r>
          </a:p>
        </p:txBody>
      </p:sp>
      <p:pic>
        <p:nvPicPr>
          <p:cNvPr id="103431" name="Picture 7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974725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2" name="Picture 8" descr="base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225" y="5091113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3" name="Picture 9" descr="Graphic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4557713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7" name="Picture 13" descr="Umpire U1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700" y="12620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8" name="Picture 14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48641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9" name="Picture 15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32602">
            <a:off x="1041400" y="20113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046 C 0.02275 -0.11065 0.08455 -0.5537 0.13733 -0.6662 C 0.19011 -0.7787 0.27969 -0.67292 0.31702 -0.67454 " pathEditMode="relative" rAng="0" ptsTypes="aaa">
                                      <p:cBhvr>
                                        <p:cTn id="6" dur="30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51" y="-3895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10405E-6 C 0.03854 -0.04047 0.21077 -0.17041 0.23195 -0.24347 C 0.25313 -0.31654 0.14896 -0.39746 0.12709 -0.43792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56" y="-2189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84971E-6 L 0.03021 -0.02752 " pathEditMode="relative" ptsTypes="AA">
                                      <p:cBhvr>
                                        <p:cTn id="10" dur="30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-0.09011 0.0812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4" y="405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5.95376E-6 C -0.03646 -0.00993 -0.07274 -0.01988 -0.05868 -0.05502 C -0.04462 -0.09017 0.01979 -0.15074 0.0842 -0.21132 " pathEditMode="relative" ptsTypes="aaA">
                                      <p:cBhvr>
                                        <p:cTn id="14" dur="3000" fill="hold"/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842 -0.21133 L 0.02552 0.00625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4" y="1086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7 C 0.03872 0.07245 0.03837 0.06736 0.07205 0.12523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4" y="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4"/>
          <p:cNvSpPr txBox="1">
            <a:spLocks noChangeArrowheads="1"/>
          </p:cNvSpPr>
          <p:nvPr/>
        </p:nvSpPr>
        <p:spPr bwMode="auto">
          <a:xfrm>
            <a:off x="208189" y="403893"/>
            <a:ext cx="265475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dirty="0"/>
              <a:t>Runner on 2</a:t>
            </a:r>
            <a:r>
              <a:rPr lang="en-US" altLang="en-US" sz="2400" baseline="30000" dirty="0"/>
              <a:t>nd</a:t>
            </a:r>
            <a:r>
              <a:rPr lang="en-US" altLang="en-US" sz="2400" dirty="0"/>
              <a:t> </a:t>
            </a:r>
          </a:p>
          <a:p>
            <a:pPr algn="ctr" eaLnBrk="1" hangingPunct="1"/>
            <a:r>
              <a:rPr lang="en-US" altLang="en-US" sz="2400" dirty="0"/>
              <a:t>w/ U2 “Out”</a:t>
            </a:r>
          </a:p>
          <a:p>
            <a:pPr algn="ctr" eaLnBrk="1" hangingPunct="1"/>
            <a:r>
              <a:rPr lang="en-US" altLang="en-US" sz="2400" b="0" dirty="0">
                <a:solidFill>
                  <a:srgbClr val="C00000"/>
                </a:solidFill>
              </a:rPr>
              <a:t>Crew option with</a:t>
            </a:r>
            <a:br>
              <a:rPr lang="en-US" altLang="en-US" sz="2400" b="0" dirty="0">
                <a:solidFill>
                  <a:srgbClr val="C00000"/>
                </a:solidFill>
              </a:rPr>
            </a:br>
            <a:r>
              <a:rPr lang="en-US" altLang="en-US" sz="2400" u="sng" dirty="0">
                <a:solidFill>
                  <a:srgbClr val="C00000"/>
                </a:solidFill>
              </a:rPr>
              <a:t>2 outs ONLY</a:t>
            </a:r>
          </a:p>
        </p:txBody>
      </p:sp>
      <p:pic>
        <p:nvPicPr>
          <p:cNvPr id="89091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860425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2" name="Picture 8" descr="Umpire U1-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23692">
            <a:off x="7650843" y="182210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3" name="Picture 9" descr="Umpire PL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48641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4" name="Picture 10" descr="Umpire U3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438" y="195693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84735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4"/>
          <p:cNvSpPr txBox="1">
            <a:spLocks noChangeArrowheads="1"/>
          </p:cNvSpPr>
          <p:nvPr/>
        </p:nvSpPr>
        <p:spPr bwMode="auto">
          <a:xfrm>
            <a:off x="355600" y="833438"/>
            <a:ext cx="2628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/>
              <a:t>Runner on 3</a:t>
            </a:r>
            <a:r>
              <a:rPr lang="en-US" altLang="en-US" sz="2400" baseline="30000"/>
              <a:t>rd </a:t>
            </a:r>
            <a:r>
              <a:rPr lang="en-US" altLang="en-US" sz="2400"/>
              <a:t> </a:t>
            </a:r>
            <a:endParaRPr lang="en-US" altLang="en-US" sz="2400" b="0">
              <a:solidFill>
                <a:schemeClr val="tx1"/>
              </a:solidFill>
            </a:endParaRPr>
          </a:p>
        </p:txBody>
      </p:sp>
      <p:pic>
        <p:nvPicPr>
          <p:cNvPr id="96259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3" y="3154363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0" name="Picture 19" descr="Umpire PL-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1" name="Picture 20" descr="Umpire U1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707313" y="17510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2" name="Picture 21" descr="Umpire U3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1295400" y="23622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6"/>
          <p:cNvSpPr txBox="1">
            <a:spLocks noChangeArrowheads="1"/>
          </p:cNvSpPr>
          <p:nvPr/>
        </p:nvSpPr>
        <p:spPr bwMode="auto">
          <a:xfrm>
            <a:off x="574675" y="609600"/>
            <a:ext cx="224313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 on 3</a:t>
            </a:r>
            <a:r>
              <a:rPr lang="en-US" altLang="en-US" sz="1800" baseline="30000"/>
              <a:t>rd</a:t>
            </a:r>
            <a:r>
              <a:rPr lang="en-US" altLang="en-US" sz="1800" baseline="30000">
                <a:solidFill>
                  <a:srgbClr val="FFFF00"/>
                </a:solidFill>
              </a:rPr>
              <a:t> </a:t>
            </a:r>
            <a:r>
              <a:rPr lang="en-US" altLang="en-US" sz="1800">
                <a:solidFill>
                  <a:srgbClr val="FFFF00"/>
                </a:solidFill>
              </a:rPr>
              <a:t> 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Fly Ball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U1’s Responsibility</a:t>
            </a:r>
          </a:p>
        </p:txBody>
      </p:sp>
      <p:pic>
        <p:nvPicPr>
          <p:cNvPr id="107528" name="Picture 8" descr="base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091113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9" name="Picture 9" descr="Graphi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4572000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35" name="Picture 15" descr="Umpire PL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84028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36" name="Picture 16" descr="Umpire U1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707313" y="17510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37" name="Picture 17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1295400" y="23622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7" name="Picture 7" descr="baseball runn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163" y="3068638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41" name="Text Box 21"/>
          <p:cNvSpPr txBox="1">
            <a:spLocks noChangeArrowheads="1"/>
          </p:cNvSpPr>
          <p:nvPr/>
        </p:nvSpPr>
        <p:spPr bwMode="auto">
          <a:xfrm>
            <a:off x="1400175" y="1719263"/>
            <a:ext cx="6500813" cy="3095625"/>
          </a:xfrm>
          <a:prstGeom prst="rect">
            <a:avLst/>
          </a:prstGeom>
          <a:solidFill>
            <a:srgbClr val="993300"/>
          </a:solidFill>
          <a:ln w="762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0" dirty="0">
                <a:solidFill>
                  <a:srgbClr val="FFFF00"/>
                </a:solidFill>
              </a:rPr>
              <a:t>This is the </a:t>
            </a:r>
          </a:p>
          <a:p>
            <a:pPr algn="ctr" eaLnBrk="1" hangingPunct="1"/>
            <a:r>
              <a:rPr lang="en-US" altLang="en-US" dirty="0">
                <a:solidFill>
                  <a:srgbClr val="FFFF00"/>
                </a:solidFill>
              </a:rPr>
              <a:t>MOST OFTEN MISSED ROTATION</a:t>
            </a:r>
            <a:r>
              <a:rPr lang="en-US" altLang="en-US" b="0" dirty="0">
                <a:solidFill>
                  <a:srgbClr val="FFFF00"/>
                </a:solidFill>
              </a:rPr>
              <a:t> in 3-umpire mechanics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7037E-6 C 0.0099 -0.20348 0.01997 -0.40695 0.07656 -0.52917 C 0.13316 -0.65139 0.23611 -0.69236 0.33906 -0.73334 " pathEditMode="relative" ptsTypes="aaA">
                                      <p:cBhvr>
                                        <p:cTn id="6" dur="5000" fill="hold"/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-3.7037E-7 C 0.04219 -0.04537 0.22501 -0.20278 0.25313 -0.27245 C 0.28126 -0.34213 0.18629 -0.38796 0.16876 -0.41829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3" y="-2092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3526E-6 L -0.00625 -0.0783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-393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18 -0.00092 L 0.06059 -0.21665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-1079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556E-17 2.22222E-6 C 0.01302 -0.00926 0.03316 -0.03218 0.07813 -0.05486 C 0.12309 -0.07755 0.23038 -0.11922 0.27031 -0.13611 " pathEditMode="relative" rAng="0" ptsTypes="aaa">
                                      <p:cBhvr>
                                        <p:cTn id="14" dur="3000" fill="hold"/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07" y="-680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61111E-6 -3.7037E-7 L 0.05955 0.0125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107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9" y="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7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1075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85185E-6 C 0.01892 -0.22153 0.03785 -0.44352 0.09375 -0.56644 C 0.14965 -0.68958 0.24271 -0.71458 0.33594 -0.73935 " pathEditMode="relative" ptsTypes="aaA">
                                      <p:cBhvr>
                                        <p:cTn id="30" dur="3000" fill="hold"/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33907 -0.73333 C 0.33907 -0.7331 0.1757 -0.63264 0.0125 -0.5312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37" y="1009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7.40741E-7 L 0.05 -0.21042 " pathEditMode="relative" ptsTypes="AA">
                                      <p:cBhvr>
                                        <p:cTn id="34" dur="2000" fill="hold"/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3.7037E-7 C 0.13021 -0.10046 0.26059 -0.20069 0.26875 -0.29167 C 0.27691 -0.38264 0.16268 -0.46435 0.04843 -0.54583 " pathEditMode="relative" ptsTypes="aaA">
                                      <p:cBhvr>
                                        <p:cTn id="36" dur="50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7362E-19 -2.22222E-6 L 0.02656 0.09583 " pathEditMode="relative" ptsTypes="AA">
                                      <p:cBhvr>
                                        <p:cTn id="38" dur="2000" fill="hold"/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4.44444E-6 8.67362E-19 L 0.32813 0.29167 " pathEditMode="relative" ptsTypes="AA">
                                      <p:cBhvr>
                                        <p:cTn id="40" dur="5000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41" grpId="0" animBg="1"/>
      <p:bldP spid="107541" grpId="1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6"/>
          <p:cNvSpPr txBox="1">
            <a:spLocks noChangeArrowheads="1"/>
          </p:cNvSpPr>
          <p:nvPr/>
        </p:nvSpPr>
        <p:spPr bwMode="auto">
          <a:xfrm>
            <a:off x="660400" y="823913"/>
            <a:ext cx="224313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 on 3</a:t>
            </a:r>
            <a:r>
              <a:rPr lang="en-US" altLang="en-US" sz="1800" baseline="30000"/>
              <a:t>rd </a:t>
            </a:r>
            <a:r>
              <a:rPr lang="en-US" altLang="en-US" sz="1800"/>
              <a:t> 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Fly Ball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U3’s Responsibility</a:t>
            </a:r>
          </a:p>
        </p:txBody>
      </p:sp>
      <p:pic>
        <p:nvPicPr>
          <p:cNvPr id="106503" name="Picture 7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3" y="3154363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4" name="Picture 8" descr="base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13397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5" name="Picture 9" descr="Graphic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4529138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15" name="Picture 19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16" name="Picture 20" descr="Umpire U1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707313" y="17510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17" name="Picture 21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1295400" y="23622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2 0.01065 C -0.02691 -0.09537 -0.12274 -0.51389 -0.18454 -0.62662 C -0.24635 -0.73935 -0.32812 -0.65787 -0.36579 -0.6662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24" y="-37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7 C 0.04497 -0.04583 0.24879 -0.19907 0.27032 -0.27454 C 0.29184 -0.35 0.15834 -0.41574 0.12882 -0.45278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3" y="-2263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33333E-6 L 0.01875 -0.0805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-402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59259E-6 C -0.08056 0.03032 -0.15365 0.06759 -0.19688 0.08032 C -0.24011 0.09305 -0.25434 0.07222 -0.25903 0.07592 C -0.26372 0.07963 -0.21372 0.12245 -0.22466 0.10301 C -0.23559 0.08356 -0.30382 -0.01088 -0.32466 -0.04074 " pathEditMode="relative" rAng="0" ptsTypes="aaaaa">
                                      <p:cBhvr>
                                        <p:cTn id="12" dur="5000" fill="hold"/>
                                        <p:tgtEl>
                                          <p:spTgt spid="1065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33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0.00023 L -0.08663 -0.17318 " pathEditMode="relative" ptsTypes="AA">
                                      <p:cBhvr>
                                        <p:cTn id="14" dur="2000" fill="hold"/>
                                        <p:tgtEl>
                                          <p:spTgt spid="1065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0.06111 -0.0067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6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3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1875 -0.08056 L 0.29028 0.28958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76" y="1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4"/>
          <p:cNvSpPr txBox="1">
            <a:spLocks noChangeArrowheads="1"/>
          </p:cNvSpPr>
          <p:nvPr/>
        </p:nvSpPr>
        <p:spPr bwMode="auto">
          <a:xfrm>
            <a:off x="774700" y="838200"/>
            <a:ext cx="22431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 on 3</a:t>
            </a:r>
            <a:r>
              <a:rPr lang="en-US" altLang="en-US" sz="1800" baseline="30000"/>
              <a:t>rd </a:t>
            </a:r>
            <a:r>
              <a:rPr lang="en-US" altLang="en-US" sz="1800"/>
              <a:t> 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Base Hit</a:t>
            </a:r>
          </a:p>
        </p:txBody>
      </p:sp>
      <p:pic>
        <p:nvPicPr>
          <p:cNvPr id="124933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163" y="3154363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2" name="Picture 6" descr="base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5105400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35" name="Picture 7" descr="Graphic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4557713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36" name="Picture 8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37" name="Picture 9" descr="Umpire U1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707313" y="17510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38" name="Picture 10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1295400" y="23622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96296E-6 C 0.03923 -0.04121 0.19809 -0.18565 0.23507 -0.24769 C 0.27205 -0.30973 0.22465 -0.34653 0.22187 -0.37246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94" y="-1863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6 -3.33333E-6 L 0.4085 0.33542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556E-17 2.22222E-6 L 0.25243 -0.14329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22" y="-717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0.05348 0.0243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120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59259E-6 C -0.04046 0.01944 -0.1915 0.09305 -0.24184 0.11759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01" y="5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184 0.11759 C -0.27171 0.05347 -0.30139 -0.01042 -0.31303 -0.03611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9" y="-768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22187 -0.37246 C 0.19236 -0.40023 0.09705 -0.52871 0.04531 -0.53912 C -0.00643 -0.54954 -0.06111 -0.45672 -0.08906 -0.43496 " pathEditMode="relative" rAng="0" ptsTypes="aaa">
                                      <p:cBhvr>
                                        <p:cTn id="20" dur="5000" fill="hold"/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56" y="-886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25243 -0.14329 L 0.20017 0.0321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2" y="8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6"/>
          <p:cNvSpPr txBox="1">
            <a:spLocks noChangeArrowheads="1"/>
          </p:cNvSpPr>
          <p:nvPr/>
        </p:nvSpPr>
        <p:spPr bwMode="auto">
          <a:xfrm>
            <a:off x="774700" y="838200"/>
            <a:ext cx="22431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 on 3</a:t>
            </a:r>
            <a:r>
              <a:rPr lang="en-US" altLang="en-US" sz="1800" baseline="30000"/>
              <a:t>rd </a:t>
            </a:r>
            <a:r>
              <a:rPr lang="en-US" altLang="en-US" sz="1800"/>
              <a:t> 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Hit to Infield</a:t>
            </a:r>
          </a:p>
        </p:txBody>
      </p:sp>
      <p:pic>
        <p:nvPicPr>
          <p:cNvPr id="108551" name="Picture 7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163" y="3154363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2" name="Picture 8" descr="base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5105400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3" name="Picture 9" descr="Graphic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4557713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7" name="Picture 13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8" name="Picture 14" descr="Umpire U1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707313" y="17510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9" name="Picture 15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1295400" y="23622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64162E-6 L 0.07136 -0.55607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9" y="-278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10405E-6 C 0.03924 -0.04116 0.17761 -0.19654 0.23507 -0.24763 C 0.29254 -0.29873 0.32188 -0.29457 0.34462 -0.30682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22" y="-1535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6 -3.33333E-6 L 0.30069 0.25556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35" y="1277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59259E-6 L -0.08212 -0.0294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15" y="-14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0.00023 L 0.21111 -0.11088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21" y="-55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0.05799 -0.00255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9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4"/>
          <p:cNvSpPr txBox="1">
            <a:spLocks noChangeArrowheads="1"/>
          </p:cNvSpPr>
          <p:nvPr/>
        </p:nvSpPr>
        <p:spPr bwMode="auto">
          <a:xfrm>
            <a:off x="774700" y="838200"/>
            <a:ext cx="22431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 on 3</a:t>
            </a:r>
            <a:r>
              <a:rPr lang="en-US" altLang="en-US" sz="1800" baseline="30000"/>
              <a:t>rd </a:t>
            </a:r>
            <a:r>
              <a:rPr lang="en-US" altLang="en-US" sz="1800"/>
              <a:t> 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Pickoff at Third</a:t>
            </a:r>
          </a:p>
        </p:txBody>
      </p:sp>
      <p:pic>
        <p:nvPicPr>
          <p:cNvPr id="125957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488" y="3525838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0" name="Picture 6" descr="base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5105400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1" name="Picture 7" descr="Graphic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4557713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2" name="Picture 8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3" name="Picture 9" descr="Umpire U1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707313" y="17510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4" name="Picture 10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1262742" y="263434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-0.00139 -0.01898 -0.00694 -0.09074 -0.00868 -0.114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4"/>
          <p:cNvSpPr txBox="1">
            <a:spLocks noChangeArrowheads="1"/>
          </p:cNvSpPr>
          <p:nvPr/>
        </p:nvSpPr>
        <p:spPr bwMode="auto">
          <a:xfrm>
            <a:off x="314325" y="944563"/>
            <a:ext cx="26463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/>
              <a:t>Runners on </a:t>
            </a:r>
          </a:p>
          <a:p>
            <a:pPr algn="ctr" eaLnBrk="1" hangingPunct="1"/>
            <a:r>
              <a:rPr lang="en-US" altLang="en-US" sz="2400"/>
              <a:t>1</a:t>
            </a:r>
            <a:r>
              <a:rPr lang="en-US" altLang="en-US" sz="2400" baseline="30000"/>
              <a:t>st</a:t>
            </a:r>
            <a:r>
              <a:rPr lang="en-US" altLang="en-US" sz="2400"/>
              <a:t> &amp; 2</a:t>
            </a:r>
            <a:r>
              <a:rPr lang="en-US" altLang="en-US" sz="2400" baseline="30000"/>
              <a:t>nd</a:t>
            </a:r>
            <a:endParaRPr lang="en-US" altLang="en-US" sz="2400"/>
          </a:p>
        </p:txBody>
      </p:sp>
      <p:pic>
        <p:nvPicPr>
          <p:cNvPr id="102403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75" y="1992313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4" name="Picture 6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338" y="809625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5" name="Picture 30" descr="Umpire PL-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6" name="Picture 31" descr="Umpire U1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392988" y="21796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7" name="Picture 32" descr="Umpire U3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0" y="20050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7" name="Picture 15" descr="Graphi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650" y="4514850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9" name="Picture 17" descr="base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148263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8" name="Text Box 20"/>
          <p:cNvSpPr txBox="1">
            <a:spLocks noChangeArrowheads="1"/>
          </p:cNvSpPr>
          <p:nvPr/>
        </p:nvSpPr>
        <p:spPr bwMode="auto">
          <a:xfrm>
            <a:off x="488950" y="681038"/>
            <a:ext cx="2182813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Runners on </a:t>
            </a:r>
          </a:p>
          <a:p>
            <a:pPr algn="ctr" eaLnBrk="1" hangingPunct="1"/>
            <a:r>
              <a:rPr lang="en-US" altLang="en-US" sz="1800" dirty="0"/>
              <a:t>1</a:t>
            </a:r>
            <a:r>
              <a:rPr lang="en-US" altLang="en-US" sz="1800" baseline="30000" dirty="0"/>
              <a:t>st</a:t>
            </a:r>
            <a:r>
              <a:rPr lang="en-US" altLang="en-US" sz="1800" dirty="0"/>
              <a:t> &amp; 2</a:t>
            </a:r>
            <a:r>
              <a:rPr lang="en-US" altLang="en-US" sz="1800" baseline="30000" dirty="0"/>
              <a:t>nd</a:t>
            </a:r>
            <a:endParaRPr lang="en-US" altLang="en-US" sz="1800" dirty="0"/>
          </a:p>
          <a:p>
            <a:pPr algn="ctr" eaLnBrk="1" hangingPunct="1"/>
            <a:r>
              <a:rPr lang="en-US" altLang="en-US" sz="1800" b="0" dirty="0">
                <a:solidFill>
                  <a:schemeClr val="tx1"/>
                </a:solidFill>
              </a:rPr>
              <a:t>Fly Ball </a:t>
            </a:r>
          </a:p>
          <a:p>
            <a:pPr algn="ctr" eaLnBrk="1" hangingPunct="1"/>
            <a:r>
              <a:rPr lang="en-US" altLang="en-US" sz="1800" b="0" dirty="0">
                <a:solidFill>
                  <a:schemeClr val="tx1"/>
                </a:solidFill>
              </a:rPr>
              <a:t>U1 Goes Out</a:t>
            </a:r>
          </a:p>
        </p:txBody>
      </p:sp>
      <p:pic>
        <p:nvPicPr>
          <p:cNvPr id="13333" name="Picture 21" descr="baseball ru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425" y="1978025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4" name="Picture 22" descr="baseball ru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488" y="909638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2" name="Picture 30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3" name="Picture 31" descr="Umpire U1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392988" y="21796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4" name="Picture 32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0" y="20050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 C 0.04479 -0.19769 0.08975 -0.39514 0.15312 -0.49167 C 0.21649 -0.58819 0.29809 -0.5838 0.37969 -0.57917 " pathEditMode="relative" rAng="0" ptsTypes="aaA">
                                      <p:cBhvr>
                                        <p:cTn id="6" dur="3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76" y="-2942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94798E-6 L -0.06823 -0.09942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0" y="-497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23699E-6 L -0.06823 0.10174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0" y="508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0.31198 -0.33334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90" y="-1666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38889E-6 5.78035E-7 L 0.07448 -0.14381 " pathEditMode="relative" ptsTypes="AA">
                                      <p:cBhvr>
                                        <p:cTn id="14" dur="2000" fill="hold"/>
                                        <p:tgtEl>
                                          <p:spTgt spid="13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.05 -0.01759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0.05643 -0.0261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3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-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80" name="Picture 4" descr="Graphi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4457700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1" name="Picture 5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163" y="2306638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2" name="Picture 6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3" name="Text Box 7"/>
          <p:cNvSpPr txBox="1">
            <a:spLocks noChangeArrowheads="1"/>
          </p:cNvSpPr>
          <p:nvPr/>
        </p:nvSpPr>
        <p:spPr bwMode="auto">
          <a:xfrm>
            <a:off x="674688" y="538163"/>
            <a:ext cx="21399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Runners on </a:t>
            </a:r>
          </a:p>
          <a:p>
            <a:pPr algn="ctr" eaLnBrk="1" hangingPunct="1"/>
            <a:r>
              <a:rPr lang="en-US" altLang="en-US" sz="1800"/>
              <a:t>1</a:t>
            </a:r>
            <a:r>
              <a:rPr lang="en-US" altLang="en-US" sz="1800" baseline="30000"/>
              <a:t>st</a:t>
            </a:r>
            <a:r>
              <a:rPr lang="en-US" altLang="en-US" sz="1800"/>
              <a:t> &amp; 2</a:t>
            </a:r>
            <a:r>
              <a:rPr lang="en-US" altLang="en-US" sz="1800" baseline="30000"/>
              <a:t>nd</a:t>
            </a:r>
            <a:endParaRPr lang="en-US" altLang="en-US" sz="1800"/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Fly Ball</a:t>
            </a:r>
            <a:br>
              <a:rPr lang="en-US" altLang="en-US" sz="1800" b="0">
                <a:solidFill>
                  <a:schemeClr val="tx1"/>
                </a:solidFill>
              </a:rPr>
            </a:br>
            <a:r>
              <a:rPr lang="en-US" altLang="en-US" sz="1800" b="0">
                <a:solidFill>
                  <a:schemeClr val="tx1"/>
                </a:solidFill>
              </a:rPr>
              <a:t>U3’s Responsibility</a:t>
            </a:r>
          </a:p>
        </p:txBody>
      </p:sp>
      <p:pic>
        <p:nvPicPr>
          <p:cNvPr id="126984" name="Picture 8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52463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5" name="Picture 9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6" name="Picture 10" descr="Umpire U1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392988" y="21796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7" name="Picture 11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0" y="20050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0.0375 C -0.0092 -0.15139 -0.02829 -0.60486 -0.05486 -0.72037 C -0.08142 -0.83588 -0.13767 -0.7287 -0.15954 -0.73079 " pathEditMode="relative" rAng="0" ptsTypes="aaa">
                                      <p:cBhvr>
                                        <p:cTn id="6" dur="3000" fill="hold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86" y="-399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63 0.03542 C 0.05295 -0.00555 0.18837 -0.14814 0.23907 -0.20995 C 0.28976 -0.27176 0.3033 -0.30879 0.32032 -0.33495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26" y="-1851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59259E-6 L -0.19201 -0.00903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01" y="-46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208 L 0.03802 0.00741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1269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2" y="4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0.06111 -0.01713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-2.22222E-6 L -0.19479 -0.21597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40" y="-1081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8.33333E-7 -3.7037E-6 C -0.03108 0.04491 -0.14809 0.21274 -0.18698 0.26922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58" y="1344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3802 0.00741 L -0.04514 0.1143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69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0" y="534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19201 -0.00903 L -0.2941 -0.1138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04" y="-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02" name="Picture 14" descr="Graphi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4457700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3" name="Picture 15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163" y="2306638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4" name="Picture 16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7" name="Text Box 18"/>
          <p:cNvSpPr txBox="1">
            <a:spLocks noChangeArrowheads="1"/>
          </p:cNvSpPr>
          <p:nvPr/>
        </p:nvSpPr>
        <p:spPr bwMode="auto">
          <a:xfrm>
            <a:off x="674688" y="538163"/>
            <a:ext cx="21399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Runners on </a:t>
            </a:r>
          </a:p>
          <a:p>
            <a:pPr algn="ctr" eaLnBrk="1" hangingPunct="1"/>
            <a:r>
              <a:rPr lang="en-US" altLang="en-US" sz="1800"/>
              <a:t>1</a:t>
            </a:r>
            <a:r>
              <a:rPr lang="en-US" altLang="en-US" sz="1800" baseline="30000"/>
              <a:t>st</a:t>
            </a:r>
            <a:r>
              <a:rPr lang="en-US" altLang="en-US" sz="1800"/>
              <a:t> &amp; 2</a:t>
            </a:r>
            <a:r>
              <a:rPr lang="en-US" altLang="en-US" sz="1800" baseline="30000"/>
              <a:t>nd</a:t>
            </a:r>
            <a:endParaRPr lang="en-US" altLang="en-US" sz="1800"/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Fly Ball</a:t>
            </a:r>
            <a:br>
              <a:rPr lang="en-US" altLang="en-US" sz="1800" b="0">
                <a:solidFill>
                  <a:schemeClr val="tx1"/>
                </a:solidFill>
              </a:rPr>
            </a:br>
            <a:r>
              <a:rPr lang="en-US" altLang="en-US" sz="1800" b="0">
                <a:solidFill>
                  <a:schemeClr val="tx1"/>
                </a:solidFill>
              </a:rPr>
              <a:t>PL’s Responsibility</a:t>
            </a:r>
          </a:p>
        </p:txBody>
      </p:sp>
      <p:pic>
        <p:nvPicPr>
          <p:cNvPr id="12307" name="Picture 19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52463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8" name="Picture 30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9" name="Picture 31" descr="Umpire U1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392988" y="21796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0" name="Picture 32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38" y="20177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0.0375 C -0.06076 -0.23565 -0.12135 -0.43356 -0.1875 -0.54792 C -0.25364 -0.66227 -0.36232 -0.69375 -0.39687 -0.72292 " pathEditMode="relative" rAng="0" ptsTypes="aaA">
                                      <p:cBhvr>
                                        <p:cTn id="6" dur="3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44" y="-3428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63 0.03542 C 0.05295 -0.00555 0.18837 -0.14814 0.23907 -0.20995 C 0.28976 -0.27176 0.3033 -0.30879 0.32032 -0.33495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26" y="-1851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59259E-6 L -0.2125 0.02523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25" y="125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6 L -0.03403 3.7037E-6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1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C -0.01302 -0.00555 -0.02083 -0.01203 -0.03264 -0.03102 C -0.04705 -0.06065 -0.07778 -0.14606 -0.08611 -0.17685 " pathEditMode="relative" rAng="0" ptsTypes="AAA">
                                      <p:cBhvr>
                                        <p:cTn id="14" dur="300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6" y="-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11 -0.17685 C -0.06336 -0.15093 0.01667 -0.05417 0.04341 -0.0219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6" y="773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-0.19479 -0.21597 " pathEditMode="relative" rAng="0" ptsTypes="AA">
                                      <p:cBhvr>
                                        <p:cTn id="20" dur="3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40" y="-1081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C -0.03108 0.04491 -0.14809 0.21274 -0.18698 0.26922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58" y="1344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25 0.02523 C -0.2125 0.02523 -0.33281 -0.10301 -0.32708 -0.1048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47" y="-650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81481E-6 C 8.33333E-7 -0.00185 -0.01493 0.0375 -0.02951 0.0770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6" y="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ext Box 8"/>
          <p:cNvSpPr txBox="1">
            <a:spLocks noChangeArrowheads="1"/>
          </p:cNvSpPr>
          <p:nvPr/>
        </p:nvSpPr>
        <p:spPr bwMode="auto">
          <a:xfrm>
            <a:off x="774700" y="838200"/>
            <a:ext cx="224313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Runners on</a:t>
            </a:r>
          </a:p>
          <a:p>
            <a:pPr algn="ctr" eaLnBrk="1" hangingPunct="1"/>
            <a:r>
              <a:rPr lang="en-US" altLang="en-US" sz="1800"/>
              <a:t>1</a:t>
            </a:r>
            <a:r>
              <a:rPr lang="en-US" altLang="en-US" sz="1800" baseline="30000"/>
              <a:t>st</a:t>
            </a:r>
            <a:r>
              <a:rPr lang="en-US" altLang="en-US" sz="1800"/>
              <a:t> &amp; 2nd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Base hit</a:t>
            </a:r>
          </a:p>
        </p:txBody>
      </p:sp>
      <p:pic>
        <p:nvPicPr>
          <p:cNvPr id="79881" name="Picture 9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88" y="1951038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2" name="Picture 10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988" y="822325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4" name="Picture 12" descr="base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513397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5" name="Picture 13" descr="Graphic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4486275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9" name="Picture 17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90" name="Picture 18" descr="Umpire U1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392988" y="21796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91" name="Picture 19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0" y="20050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64162E-6 L 0.03334 -0.70358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-3519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0.30886 -0.31875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34" y="-1594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6 4.62428E-7 L -0.16198 -0.19237 " pathEditMode="relative" ptsTypes="AA">
                                      <p:cBhvr>
                                        <p:cTn id="10" dur="5000" fill="hold"/>
                                        <p:tgtEl>
                                          <p:spTgt spid="798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L -0.16962 0.24699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90" y="1233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0.00116 C -0.03056 0.00185 -0.17587 0.00486 -0.20885 0.01528 C -0.24184 0.02569 -0.19549 0.06041 -0.19288 0.0618 C -0.19028 0.06319 -0.18125 0.04444 -0.19288 0.02384 C -0.20451 0.00324 -0.24809 -0.04422 -0.26267 -0.06204 " pathEditMode="relative" rAng="0" ptsTypes="aaaaa">
                                      <p:cBhvr>
                                        <p:cTn id="14" dur="3000" fill="hold"/>
                                        <p:tgtEl>
                                          <p:spTgt spid="798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85" y="16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 -4.44444E-6 L -0.06528 0.09746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798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4" y="486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61111E-6 2.96296E-6 L 0.05191 -0.0032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98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7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69" name="Picture 21" descr="Umpire U1-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392988" y="21796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6" name="Picture 8" descr="Graphi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4543425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7" name="Picture 9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5" name="Text Box 10"/>
          <p:cNvSpPr txBox="1">
            <a:spLocks noChangeArrowheads="1"/>
          </p:cNvSpPr>
          <p:nvPr/>
        </p:nvSpPr>
        <p:spPr bwMode="auto">
          <a:xfrm>
            <a:off x="774700" y="838200"/>
            <a:ext cx="19685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 on </a:t>
            </a:r>
          </a:p>
          <a:p>
            <a:pPr algn="ctr" eaLnBrk="1" hangingPunct="1"/>
            <a:r>
              <a:rPr lang="en-US" altLang="en-US" sz="1800"/>
              <a:t>1</a:t>
            </a:r>
            <a:r>
              <a:rPr lang="en-US" altLang="en-US" sz="1800" baseline="30000"/>
              <a:t>st</a:t>
            </a:r>
            <a:r>
              <a:rPr lang="en-US" altLang="en-US" sz="1800"/>
              <a:t> &amp; 2</a:t>
            </a:r>
            <a:r>
              <a:rPr lang="en-US" altLang="en-US" sz="1800" baseline="30000"/>
              <a:t>nd</a:t>
            </a:r>
            <a:endParaRPr lang="en-US" altLang="en-US" sz="1800"/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Hit to Infield</a:t>
            </a:r>
          </a:p>
        </p:txBody>
      </p:sp>
      <p:pic>
        <p:nvPicPr>
          <p:cNvPr id="78859" name="Picture 11" descr="baseball runn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0" y="2020888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60" name="Picture 12" descr="baseball runn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0" y="781050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68" name="Picture 20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70" name="Picture 22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0" y="200501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037E-6 L -0.12518 -0.4574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67" y="-228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94798E-6 L -0.15868 -0.17133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788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34" y="-857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23699E-6 L -0.15556 0.2518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788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1257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96 -0.00161 L 0.3033 -0.31676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788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58" y="-1576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7 2.59259E-6 L -0.03299 -0.0891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88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9" y="-446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2222E-6 2.22222E-6 L 0.01025 0.0115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88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57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0.05625 0.0192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88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ext Box 4"/>
          <p:cNvSpPr txBox="1">
            <a:spLocks noChangeArrowheads="1"/>
          </p:cNvSpPr>
          <p:nvPr/>
        </p:nvSpPr>
        <p:spPr bwMode="auto">
          <a:xfrm>
            <a:off x="381000" y="814388"/>
            <a:ext cx="25479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/>
              <a:t>Runners on</a:t>
            </a:r>
          </a:p>
          <a:p>
            <a:pPr algn="ctr" eaLnBrk="1" hangingPunct="1"/>
            <a:r>
              <a:rPr lang="en-US" altLang="en-US" sz="2400"/>
              <a:t>1</a:t>
            </a:r>
            <a:r>
              <a:rPr lang="en-US" altLang="en-US" sz="2400" baseline="30000"/>
              <a:t>st</a:t>
            </a:r>
            <a:r>
              <a:rPr lang="en-US" altLang="en-US" sz="2400"/>
              <a:t> and 3</a:t>
            </a:r>
            <a:r>
              <a:rPr lang="en-US" altLang="en-US" sz="2400" baseline="30000"/>
              <a:t>rd</a:t>
            </a:r>
            <a:r>
              <a:rPr lang="en-US" altLang="en-US" sz="2400"/>
              <a:t> </a:t>
            </a:r>
            <a:endParaRPr lang="en-US" altLang="en-US" sz="2400" b="0">
              <a:solidFill>
                <a:schemeClr val="tx1"/>
              </a:solidFill>
            </a:endParaRPr>
          </a:p>
        </p:txBody>
      </p:sp>
      <p:pic>
        <p:nvPicPr>
          <p:cNvPr id="108547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913" y="3032125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8" name="Picture 6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0" y="1993900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9" name="Picture 9" descr="Umpire PL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75" y="472598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0" name="Picture 10" descr="Umpire U1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392988" y="21796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1" name="Picture 11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75" y="12192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4"/>
          <p:cNvSpPr txBox="1">
            <a:spLocks noChangeArrowheads="1"/>
          </p:cNvSpPr>
          <p:nvPr/>
        </p:nvSpPr>
        <p:spPr bwMode="auto">
          <a:xfrm>
            <a:off x="588963" y="623888"/>
            <a:ext cx="2243137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Runners on</a:t>
            </a:r>
          </a:p>
          <a:p>
            <a:pPr algn="ctr" eaLnBrk="1" hangingPunct="1"/>
            <a:r>
              <a:rPr lang="en-US" altLang="en-US" sz="1800" dirty="0"/>
              <a:t>1</a:t>
            </a:r>
            <a:r>
              <a:rPr lang="en-US" altLang="en-US" sz="1800" baseline="30000" dirty="0"/>
              <a:t>st</a:t>
            </a:r>
            <a:r>
              <a:rPr lang="en-US" altLang="en-US" sz="1800" dirty="0"/>
              <a:t> and 3</a:t>
            </a:r>
            <a:r>
              <a:rPr lang="en-US" altLang="en-US" sz="1800" baseline="30000" dirty="0"/>
              <a:t>rd</a:t>
            </a:r>
            <a:r>
              <a:rPr lang="en-US" altLang="en-US" sz="1800" dirty="0"/>
              <a:t> </a:t>
            </a:r>
          </a:p>
          <a:p>
            <a:pPr algn="ctr" eaLnBrk="1" hangingPunct="1"/>
            <a:r>
              <a:rPr lang="en-US" altLang="en-US" sz="1800" b="0" dirty="0">
                <a:solidFill>
                  <a:schemeClr val="tx1"/>
                </a:solidFill>
              </a:rPr>
              <a:t>Fly Ball</a:t>
            </a:r>
          </a:p>
          <a:p>
            <a:pPr algn="ctr" eaLnBrk="1" hangingPunct="1"/>
            <a:r>
              <a:rPr lang="en-US" altLang="en-US" sz="1800" b="0" dirty="0">
                <a:solidFill>
                  <a:schemeClr val="tx1"/>
                </a:solidFill>
              </a:rPr>
              <a:t>U1 Goes Out</a:t>
            </a:r>
          </a:p>
        </p:txBody>
      </p:sp>
      <p:pic>
        <p:nvPicPr>
          <p:cNvPr id="130053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1993900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4" name="Picture 6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3017838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5" name="Picture 7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5119688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6" name="Picture 8" descr="Graphic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4514850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7" name="Picture 9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75" y="472598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8" name="Picture 10" descr="Umpire U1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392988" y="21796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9" name="Picture 11" descr="Umpire U3-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75" y="12192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2.96296E-6 C 0.04306 -0.0419 0.20191 -0.20278 0.25782 -0.25162 C 0.31372 -0.30047 0.31962 -0.28473 0.33594 -0.29329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88" y="-150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037E-7 C 0.03975 -0.21319 0.07968 -0.42616 0.14531 -0.5375 C 0.21093 -0.64884 0.30225 -0.6588 0.39375 -0.66875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3344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.05625 -0.1625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-812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-1.11111E-6 C 0.0316 0.03588 0.06337 0.07176 0.07605 0.08634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2" y="430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88889E-6 -3.7037E-6 C 3.88889E-6 -0.00023 0.02291 -0.00972 0.05173 -0.0194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7" y="-97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6 -7.40741E-6 C 0.00642 -0.0264 0.01302 -0.05255 0.01562 -0.06251 " pathEditMode="relative" ptsTypes="aA">
                                      <p:cBhvr>
                                        <p:cTn id="16" dur="20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61111E-6 -2.96296E-6 C 8.61111E-6 -2.96296E-6 -0.02656 -0.02615 -0.05312 -0.05208 " pathEditMode="relative" ptsTypes="aA">
                                      <p:cBhvr>
                                        <p:cTn id="18" dur="20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6"/>
          <p:cNvSpPr txBox="1">
            <a:spLocks noChangeArrowheads="1"/>
          </p:cNvSpPr>
          <p:nvPr/>
        </p:nvSpPr>
        <p:spPr bwMode="auto">
          <a:xfrm>
            <a:off x="603250" y="638175"/>
            <a:ext cx="2243138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Runners on</a:t>
            </a:r>
          </a:p>
          <a:p>
            <a:pPr algn="ctr" eaLnBrk="1" hangingPunct="1"/>
            <a:r>
              <a:rPr lang="en-US" altLang="en-US" sz="1800"/>
              <a:t>1</a:t>
            </a:r>
            <a:r>
              <a:rPr lang="en-US" altLang="en-US" sz="1800" baseline="30000"/>
              <a:t>st</a:t>
            </a:r>
            <a:r>
              <a:rPr lang="en-US" altLang="en-US" sz="1800"/>
              <a:t> and 3</a:t>
            </a:r>
            <a:r>
              <a:rPr lang="en-US" altLang="en-US" sz="1800" baseline="30000"/>
              <a:t>rd</a:t>
            </a:r>
            <a:r>
              <a:rPr lang="en-US" altLang="en-US" sz="1800"/>
              <a:t> 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Fly Ball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U3’s Responsibility</a:t>
            </a:r>
          </a:p>
        </p:txBody>
      </p:sp>
      <p:pic>
        <p:nvPicPr>
          <p:cNvPr id="84999" name="Picture 7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1993900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0" name="Picture 8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3017838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1" name="Picture 9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5119688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2" name="Picture 10" descr="Graphic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4514850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5" name="Picture 13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663" y="472598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6" name="Picture 14" descr="Umpire U1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392988" y="21796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7" name="Picture 15" descr="Umpire U3-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75" y="12192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602" name="Straight Connector 2"/>
          <p:cNvCxnSpPr>
            <a:cxnSpLocks noChangeShapeType="1"/>
          </p:cNvCxnSpPr>
          <p:nvPr/>
        </p:nvCxnSpPr>
        <p:spPr bwMode="auto">
          <a:xfrm flipH="1" flipV="1">
            <a:off x="5126038" y="5499100"/>
            <a:ext cx="90487" cy="347663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0.00046 C 0.03732 -0.22176 0.075 -0.44375 0.06857 -0.56204 C 0.06215 -0.68032 0.01145 -0.69514 -0.03924 -0.70995 " pathEditMode="relative" ptsTypes="aaA">
                                      <p:cBhvr>
                                        <p:cTn id="6" dur="2000" fill="hold"/>
                                        <p:tgtEl>
                                          <p:spTgt spid="850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C 0.04583 -0.0419 0.26754 -0.16412 0.27501 -0.25162 C 0.28247 -0.33912 0.09323 -0.4676 0.04532 -0.52454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15" y="-2622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59259E-6 L -0.18715 -0.0011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50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58" y="-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18715 -0.00116 L -0.30677 -0.11945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850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67" y="-611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07407E-6 L 0.37517 0.36967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850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1847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61111E-6 -3.7037E-7 C -0.03437 -0.02593 -0.13663 -0.16528 -0.20642 -0.15579 C -0.27621 -0.1463 -0.37465 0.0125 -0.41892 0.05671 " pathEditMode="relative" rAng="0" ptsTypes="aaa">
                                      <p:cBhvr>
                                        <p:cTn id="16" dur="30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55" y="-544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5E-6 -1.11111E-6 C 5E-6 0.00023 -0.01546 0.08148 -0.03091 0.163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50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814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6 L 0.04739 -0.008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850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-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ext Box 4"/>
          <p:cNvSpPr txBox="1">
            <a:spLocks noChangeArrowheads="1"/>
          </p:cNvSpPr>
          <p:nvPr/>
        </p:nvSpPr>
        <p:spPr bwMode="auto">
          <a:xfrm>
            <a:off x="646113" y="623888"/>
            <a:ext cx="2243137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Runners on</a:t>
            </a:r>
          </a:p>
          <a:p>
            <a:pPr algn="ctr" eaLnBrk="1" hangingPunct="1"/>
            <a:r>
              <a:rPr lang="en-US" altLang="en-US" sz="1800"/>
              <a:t>1</a:t>
            </a:r>
            <a:r>
              <a:rPr lang="en-US" altLang="en-US" sz="1800" baseline="30000"/>
              <a:t>st</a:t>
            </a:r>
            <a:r>
              <a:rPr lang="en-US" altLang="en-US" sz="1800"/>
              <a:t> and 3</a:t>
            </a:r>
            <a:r>
              <a:rPr lang="en-US" altLang="en-US" sz="1800" baseline="30000"/>
              <a:t>rd</a:t>
            </a:r>
            <a:r>
              <a:rPr lang="en-US" altLang="en-US" sz="1800"/>
              <a:t> 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Fly Ball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PL’s Responsibility</a:t>
            </a:r>
          </a:p>
        </p:txBody>
      </p:sp>
      <p:pic>
        <p:nvPicPr>
          <p:cNvPr id="129029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1993900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0" name="Picture 6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3017838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1" name="Picture 7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5119688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2" name="Picture 8" descr="Graphic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4514850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3" name="Picture 9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4" name="Picture 10" descr="Umpire U1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392988" y="21796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5" name="Picture 11" descr="Umpire U3-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75" y="12192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037E-7 L -0.0415 -0.70231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3" y="-351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11111E-6 C 5E-6 -1.11111E-6 0.02952 0.0625 0.05938 0.12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29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9" y="625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59259E-6 L -0.21562 0.0726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9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81" y="363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E-6 2.96296E-6 C 0.04583 -0.0419 0.26754 -0.16412 0.27501 -0.25162 C 0.28247 -0.33912 0.09323 -0.4676 0.04532 -0.52454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15" y="-2622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61111E-6 -3.7037E-7 C -0.03437 -0.02593 -0.13663 -0.16528 -0.20642 -0.15579 C -0.27621 -0.1463 -0.37465 0.0125 -0.41892 0.05671 " pathEditMode="relative" rAng="0" ptsTypes="aaa">
                                      <p:cBhvr>
                                        <p:cTn id="14" dur="3000" fill="hold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55" y="-544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2.77778E-7 4.07407E-6 L 0.31267 0.32592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25" y="1629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1562 0.07268 L -0.29983 -0.11204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29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19" y="-923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C -0.0158 0.00486 -0.03351 -0.00185 -0.04514 -0.03079 C -0.0566 -0.05949 -0.06406 -0.1426 -0.0691 -0.17223 " pathEditMode="relative" rAng="0" ptsTypes="AAA">
                                      <p:cBhvr>
                                        <p:cTn id="20" dur="2000" fill="hold"/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55" y="-854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6909 -0.17223 C -0.07604 -0.17084 0.04063 -0.03033 0.03976 -0.0277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6" y="722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5938 0.125 L -0.04063 0.19144 L -0.0408 0.19144 " pathEditMode="relative" rAng="0" ptsTypes="AAA">
                                      <p:cBhvr>
                                        <p:cTn id="24" dur="2000" fill="hold"/>
                                        <p:tgtEl>
                                          <p:spTgt spid="129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7" y="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4"/>
          <p:cNvSpPr txBox="1">
            <a:spLocks noChangeArrowheads="1"/>
          </p:cNvSpPr>
          <p:nvPr/>
        </p:nvSpPr>
        <p:spPr bwMode="auto">
          <a:xfrm>
            <a:off x="774700" y="838200"/>
            <a:ext cx="224313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Runners on</a:t>
            </a:r>
          </a:p>
          <a:p>
            <a:pPr algn="ctr" eaLnBrk="1" hangingPunct="1"/>
            <a:r>
              <a:rPr lang="en-US" altLang="en-US" sz="1800"/>
              <a:t> 1</a:t>
            </a:r>
            <a:r>
              <a:rPr lang="en-US" altLang="en-US" sz="1800" baseline="30000"/>
              <a:t>st</a:t>
            </a:r>
            <a:r>
              <a:rPr lang="en-US" altLang="en-US" sz="1800"/>
              <a:t> and 3</a:t>
            </a:r>
            <a:r>
              <a:rPr lang="en-US" altLang="en-US" sz="1800" baseline="30000"/>
              <a:t>rd</a:t>
            </a:r>
            <a:r>
              <a:rPr lang="en-US" altLang="en-US" sz="1800"/>
              <a:t> 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Base Hit</a:t>
            </a:r>
          </a:p>
        </p:txBody>
      </p:sp>
      <p:pic>
        <p:nvPicPr>
          <p:cNvPr id="128005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913" y="3032125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6" name="Picture 6" descr="base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119688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7" name="Picture 7" descr="Graphic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4514850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8" name="Picture 8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9" name="Picture 9" descr="Umpire U1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392988" y="21796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10" name="Picture 10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75" y="12192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11" name="Picture 11" descr="baseball runne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0" y="1993900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7 L 0.21841 -0.6937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20" y="-3469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7.40741E-7 L 0.41458 0.39722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1986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59259E-6 L -0.18576 0.01944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88" y="97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0139 -1.11111E-6 L -0.01685 0.146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" y="731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61111E-6 2.96296E-6 L 0.05191 -0.03519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7" y="-175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18576 0.01944 C -0.18576 0.01921 -0.25087 -0.04907 -0.31528 -0.1175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76" y="-685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5E-6 -4.81481E-6 C -0.03281 -0.02777 -0.12326 -0.178 -0.19531 -0.16666 C -0.26736 -0.15532 -0.38316 0.01945 -0.43264 0.06829 " pathEditMode="relative" rAng="0" ptsTypes="AAA">
                                      <p:cBhvr>
                                        <p:cTn id="18" dur="5000" fill="hold"/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32" y="-495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2.96296E-6 C 0.04601 -0.03889 0.2691 -0.14607 0.27657 -0.23287 C 0.28403 -0.31968 0.09341 -0.46042 0.04532 -0.52037 " pathEditMode="relative" rAng="0" ptsTypes="aaa">
                                      <p:cBhvr>
                                        <p:cTn id="20" dur="5000" fill="hold"/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01" y="-26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8"/>
          <p:cNvSpPr txBox="1">
            <a:spLocks noChangeArrowheads="1"/>
          </p:cNvSpPr>
          <p:nvPr/>
        </p:nvSpPr>
        <p:spPr bwMode="auto">
          <a:xfrm>
            <a:off x="774700" y="838200"/>
            <a:ext cx="2243138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Runners on</a:t>
            </a:r>
          </a:p>
          <a:p>
            <a:pPr algn="ctr" eaLnBrk="1" hangingPunct="1"/>
            <a:r>
              <a:rPr lang="en-US" altLang="en-US" sz="1800"/>
              <a:t> 1</a:t>
            </a:r>
            <a:r>
              <a:rPr lang="en-US" altLang="en-US" sz="1800" baseline="30000"/>
              <a:t>st</a:t>
            </a:r>
            <a:r>
              <a:rPr lang="en-US" altLang="en-US" sz="1800"/>
              <a:t> and 3</a:t>
            </a:r>
            <a:r>
              <a:rPr lang="en-US" altLang="en-US" sz="1800" baseline="30000"/>
              <a:t>rd</a:t>
            </a:r>
            <a:r>
              <a:rPr lang="en-US" altLang="en-US" sz="1800"/>
              <a:t> 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Infield Hit</a:t>
            </a:r>
          </a:p>
          <a:p>
            <a:pPr algn="ctr" eaLnBrk="1" hangingPunct="1"/>
            <a:endParaRPr lang="en-US" altLang="en-US" sz="1800" b="0">
              <a:solidFill>
                <a:schemeClr val="tx1"/>
              </a:solidFill>
            </a:endParaRPr>
          </a:p>
        </p:txBody>
      </p:sp>
      <p:pic>
        <p:nvPicPr>
          <p:cNvPr id="51211" name="Picture 11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913" y="3032125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2" name="Picture 12" descr="base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119688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3" name="Picture 13" descr="Graphic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4514850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0" name="Picture 20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48736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1" name="Picture 21" descr="Umpire U1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392988" y="21796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2" name="Picture 22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75" y="12192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9" name="Picture 9" descr="baseball runne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0" y="1993900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64162E-6 L 0.07778 -0.57294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9" y="-286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L 0.31511 -0.30625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51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47" y="-1532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7 L -0.17135 -0.18634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76" y="-932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7.40741E-7 L 0.29896 0.3118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48" y="1557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59259E-6 L -0.03958 -0.1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51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9" y="-50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11111E-6 L 0.04271 0.0217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1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5" y="108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48148E-6 L 0.04914 -0.01088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51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8" y="-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6"/>
          <p:cNvSpPr txBox="1">
            <a:spLocks noChangeArrowheads="1"/>
          </p:cNvSpPr>
          <p:nvPr/>
        </p:nvSpPr>
        <p:spPr bwMode="auto">
          <a:xfrm>
            <a:off x="488950" y="681038"/>
            <a:ext cx="224313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Runners on</a:t>
            </a:r>
          </a:p>
          <a:p>
            <a:pPr algn="ctr" eaLnBrk="1" hangingPunct="1"/>
            <a:r>
              <a:rPr lang="en-US" altLang="en-US" sz="1800"/>
              <a:t> 1</a:t>
            </a:r>
            <a:r>
              <a:rPr lang="en-US" altLang="en-US" sz="1800" baseline="30000"/>
              <a:t>st</a:t>
            </a:r>
            <a:r>
              <a:rPr lang="en-US" altLang="en-US" sz="1800"/>
              <a:t> and 3</a:t>
            </a:r>
            <a:r>
              <a:rPr lang="en-US" altLang="en-US" sz="1800" baseline="30000"/>
              <a:t>rd</a:t>
            </a:r>
            <a:r>
              <a:rPr lang="en-US" altLang="en-US" sz="1800"/>
              <a:t> 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Steal &amp; Rundown</a:t>
            </a:r>
          </a:p>
        </p:txBody>
      </p:sp>
      <p:pic>
        <p:nvPicPr>
          <p:cNvPr id="86023" name="Picture 7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725" y="1951038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4" name="Picture 8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063" y="3117850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3" name="Picture 10" descr="Graphic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4543425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31" name="Picture 15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513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32" name="Picture 16" descr="Umpire U1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392988" y="21796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33" name="Picture 17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75" y="12192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E-6 2.89017E-7 L -0.11268 -0.15838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860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42" y="-79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11268 -0.15838 L -0.02864 -0.00809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860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01" y="751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2864 -0.0081 L -0.0835 -0.11829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860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3" y="-550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5.55556E-7 -2.08092E-6 L 0.03976 0.06358 " pathEditMode="relative" ptsTypes="AA">
                                      <p:cBhvr>
                                        <p:cTn id="12" dur="3000" fill="hold"/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6.38889E-6 1.79191E-6 L 0.06181 0.01688 " pathEditMode="relative" ptsTypes="AA">
                                      <p:cBhvr>
                                        <p:cTn id="14" dur="2000" fill="hold"/>
                                        <p:tgtEl>
                                          <p:spTgt spid="86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77778E-7 2.59259E-6 L -0.08246 -0.0972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6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2" y="-486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-1.11111E-6 L 0.04931 0.0229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6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5" y="113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4931 0.02292 L 0.079 0.0895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86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4"/>
          <p:cNvSpPr txBox="1">
            <a:spLocks noChangeArrowheads="1"/>
          </p:cNvSpPr>
          <p:nvPr/>
        </p:nvSpPr>
        <p:spPr bwMode="auto">
          <a:xfrm>
            <a:off x="466725" y="930275"/>
            <a:ext cx="216852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dirty="0"/>
              <a:t>Runners on </a:t>
            </a:r>
          </a:p>
          <a:p>
            <a:pPr algn="ctr" eaLnBrk="1" hangingPunct="1"/>
            <a:r>
              <a:rPr lang="en-US" altLang="en-US" sz="2400" dirty="0"/>
              <a:t>2</a:t>
            </a:r>
            <a:r>
              <a:rPr lang="en-US" altLang="en-US" sz="2400" baseline="30000" dirty="0"/>
              <a:t>nd</a:t>
            </a:r>
            <a:r>
              <a:rPr lang="en-US" altLang="en-US" sz="2400" dirty="0"/>
              <a:t> &amp; 3rd</a:t>
            </a:r>
          </a:p>
          <a:p>
            <a:pPr algn="ctr" eaLnBrk="1" hangingPunct="1"/>
            <a:r>
              <a:rPr lang="en-US" altLang="en-US" sz="2400" dirty="0"/>
              <a:t>With U1 “In”</a:t>
            </a:r>
          </a:p>
        </p:txBody>
      </p:sp>
      <p:pic>
        <p:nvPicPr>
          <p:cNvPr id="115715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263" y="890588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6" name="Picture 6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3" y="3233738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7" name="Picture 21" descr="Umpire PL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8" name="Picture 22" descr="Umpire U1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25" y="11938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9" name="Picture 23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26962">
            <a:off x="1423988" y="24050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ext Box 6"/>
          <p:cNvSpPr txBox="1">
            <a:spLocks noChangeArrowheads="1"/>
          </p:cNvSpPr>
          <p:nvPr/>
        </p:nvSpPr>
        <p:spPr bwMode="auto">
          <a:xfrm>
            <a:off x="531813" y="609600"/>
            <a:ext cx="2243137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Runners on </a:t>
            </a:r>
          </a:p>
          <a:p>
            <a:pPr algn="ctr" eaLnBrk="1" hangingPunct="1"/>
            <a:r>
              <a:rPr lang="en-US" altLang="en-US" sz="1800" dirty="0"/>
              <a:t>2</a:t>
            </a:r>
            <a:r>
              <a:rPr lang="en-US" altLang="en-US" sz="1800" baseline="30000" dirty="0"/>
              <a:t>nd</a:t>
            </a:r>
            <a:r>
              <a:rPr lang="en-US" altLang="en-US" sz="1800" dirty="0"/>
              <a:t> &amp; 3</a:t>
            </a:r>
            <a:r>
              <a:rPr lang="en-US" altLang="en-US" sz="1800" baseline="30000" dirty="0"/>
              <a:t>rd</a:t>
            </a:r>
            <a:r>
              <a:rPr lang="en-US" altLang="en-US" sz="1800" dirty="0"/>
              <a:t> </a:t>
            </a:r>
          </a:p>
          <a:p>
            <a:pPr algn="ctr" eaLnBrk="1" hangingPunct="1"/>
            <a:r>
              <a:rPr lang="en-US" altLang="en-US" sz="1800" dirty="0"/>
              <a:t>With U1 “In”</a:t>
            </a:r>
          </a:p>
          <a:p>
            <a:pPr algn="ctr" eaLnBrk="1" hangingPunct="1"/>
            <a:r>
              <a:rPr lang="en-US" altLang="en-US" sz="1800" b="0" dirty="0">
                <a:solidFill>
                  <a:schemeClr val="tx1"/>
                </a:solidFill>
              </a:rPr>
              <a:t>Fly ball</a:t>
            </a:r>
            <a:r>
              <a:rPr lang="en-US" altLang="en-US" sz="1800" dirty="0"/>
              <a:t> </a:t>
            </a:r>
          </a:p>
          <a:p>
            <a:pPr algn="ctr" eaLnBrk="1" hangingPunct="1"/>
            <a:r>
              <a:rPr lang="en-US" altLang="en-US" sz="1800" b="0" dirty="0">
                <a:solidFill>
                  <a:schemeClr val="tx1"/>
                </a:solidFill>
              </a:rPr>
              <a:t>U1’s Responsibility</a:t>
            </a:r>
          </a:p>
        </p:txBody>
      </p:sp>
      <p:pic>
        <p:nvPicPr>
          <p:cNvPr id="63495" name="Picture 7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263" y="890588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6" name="Picture 8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3" y="3233738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4" name="Picture 16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091113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5" name="Picture 17" descr="Graphic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4414838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9" name="Picture 21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10" name="Picture 22" descr="Umpire U1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25" y="11938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11" name="Picture 23" descr="Umpire U3-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26962">
            <a:off x="1423988" y="24050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2361 C 0.02171 -0.10046 0.11789 -0.36875 0.12327 -0.48495 C 0.12865 -0.60115 0.05278 -0.67129 0.03421 -0.72037 " pathEditMode="relative" rAng="0" ptsTypes="aaa">
                                      <p:cBhvr>
                                        <p:cTn id="6" dur="3000" fill="hold"/>
                                        <p:tgtEl>
                                          <p:spTgt spid="635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4" y="-3483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C 0.04184 -0.03819 0.20625 -0.17152 0.25156 -0.2287 C 0.29687 -0.28588 0.26771 -0.31944 0.27187 -0.34328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63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44" y="-1717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2222E-6 -5.78035E-6 L 0.00157 -0.08255 " pathEditMode="relative" ptsTypes="AA">
                                      <p:cBhvr>
                                        <p:cTn id="10" dur="2000" fill="hold"/>
                                        <p:tgtEl>
                                          <p:spTgt spid="634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4.07407E-6 L 0.06563 -0.0125 " pathEditMode="relative" ptsTypes="AA">
                                      <p:cBhvr>
                                        <p:cTn id="12" dur="20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3.46821E-7 L -0.06667 0.03399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63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3" y="168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94444E-6 7.86127E-6 L 0.03333 0.11839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63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0.05469 -0.01829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63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6" y="-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4"/>
          <p:cNvSpPr txBox="1">
            <a:spLocks noChangeArrowheads="1"/>
          </p:cNvSpPr>
          <p:nvPr/>
        </p:nvSpPr>
        <p:spPr bwMode="auto">
          <a:xfrm>
            <a:off x="531813" y="609600"/>
            <a:ext cx="2243137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Runners on </a:t>
            </a:r>
          </a:p>
          <a:p>
            <a:pPr algn="ctr" eaLnBrk="1" hangingPunct="1"/>
            <a:r>
              <a:rPr lang="en-US" altLang="en-US" sz="1800" dirty="0"/>
              <a:t>2</a:t>
            </a:r>
            <a:r>
              <a:rPr lang="en-US" altLang="en-US" sz="1800" baseline="30000" dirty="0"/>
              <a:t>nd</a:t>
            </a:r>
            <a:r>
              <a:rPr lang="en-US" altLang="en-US" sz="1800" dirty="0"/>
              <a:t> &amp; 3</a:t>
            </a:r>
            <a:r>
              <a:rPr lang="en-US" altLang="en-US" sz="1800" baseline="30000" dirty="0"/>
              <a:t>rd</a:t>
            </a:r>
            <a:r>
              <a:rPr lang="en-US" altLang="en-US" sz="1800" dirty="0"/>
              <a:t> </a:t>
            </a:r>
          </a:p>
          <a:p>
            <a:pPr algn="ctr" eaLnBrk="1" hangingPunct="1"/>
            <a:r>
              <a:rPr lang="en-US" altLang="en-US" sz="1800" dirty="0"/>
              <a:t>With U1 “In”</a:t>
            </a:r>
          </a:p>
          <a:p>
            <a:pPr algn="ctr" eaLnBrk="1" hangingPunct="1"/>
            <a:r>
              <a:rPr lang="en-US" altLang="en-US" sz="1800" b="0" dirty="0">
                <a:solidFill>
                  <a:schemeClr val="tx1"/>
                </a:solidFill>
              </a:rPr>
              <a:t>Fly ball</a:t>
            </a:r>
            <a:r>
              <a:rPr lang="en-US" altLang="en-US" sz="1800" dirty="0"/>
              <a:t> </a:t>
            </a:r>
          </a:p>
          <a:p>
            <a:pPr algn="ctr" eaLnBrk="1" hangingPunct="1"/>
            <a:r>
              <a:rPr lang="en-US" altLang="en-US" sz="1800" b="0" dirty="0">
                <a:solidFill>
                  <a:schemeClr val="tx1"/>
                </a:solidFill>
              </a:rPr>
              <a:t>U3’s Responsibility</a:t>
            </a:r>
          </a:p>
        </p:txBody>
      </p:sp>
      <p:pic>
        <p:nvPicPr>
          <p:cNvPr id="131077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263" y="890588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78" name="Picture 6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3" y="3233738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79" name="Picture 7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091113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80" name="Picture 8" descr="Graphic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4414838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81" name="Picture 9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82" name="Picture 10" descr="Umpire U1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25" y="11938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83" name="Picture 11" descr="Umpire U3-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26962">
            <a:off x="1423988" y="24050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2361 C -0.021 -0.10949 -0.06979 -0.4456 -0.13298 -0.53912 C -0.19618 -0.63264 -0.32725 -0.57546 -0.37829 -0.58495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304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3.7037E-6 C 0.04184 -0.03819 0.20625 -0.17152 0.25156 -0.2287 C 0.29687 -0.28588 0.26771 -0.31944 0.27187 -0.34328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44" y="-1717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2222E-6 -5.78035E-6 L 0.00157 -0.08255 " pathEditMode="relative" ptsTypes="AA">
                                      <p:cBhvr>
                                        <p:cTn id="10" dur="2000" fill="hold"/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4.07407E-6 L 0.06563 -0.0125 " pathEditMode="relative" ptsTypes="AA">
                                      <p:cBhvr>
                                        <p:cTn id="12" dur="2000" fill="hold"/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6 2.59259E-6 L -0.08021 0.09745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486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8 2.22222E-6 L -0.0625 -0.15903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2" y="-796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0.05052 -0.01644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-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4"/>
          <p:cNvSpPr txBox="1">
            <a:spLocks noChangeArrowheads="1"/>
          </p:cNvSpPr>
          <p:nvPr/>
        </p:nvSpPr>
        <p:spPr bwMode="auto">
          <a:xfrm>
            <a:off x="531813" y="609600"/>
            <a:ext cx="2243137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Runners on </a:t>
            </a:r>
          </a:p>
          <a:p>
            <a:pPr algn="ctr" eaLnBrk="1" hangingPunct="1"/>
            <a:r>
              <a:rPr lang="en-US" altLang="en-US" sz="1800" dirty="0"/>
              <a:t>2</a:t>
            </a:r>
            <a:r>
              <a:rPr lang="en-US" altLang="en-US" sz="1800" baseline="30000" dirty="0"/>
              <a:t>nd</a:t>
            </a:r>
            <a:r>
              <a:rPr lang="en-US" altLang="en-US" sz="1800" dirty="0"/>
              <a:t> &amp; 3</a:t>
            </a:r>
            <a:r>
              <a:rPr lang="en-US" altLang="en-US" sz="1800" baseline="30000" dirty="0"/>
              <a:t>rd</a:t>
            </a:r>
            <a:r>
              <a:rPr lang="en-US" altLang="en-US" sz="1800" dirty="0"/>
              <a:t> </a:t>
            </a:r>
          </a:p>
          <a:p>
            <a:pPr algn="ctr" eaLnBrk="1" hangingPunct="1"/>
            <a:r>
              <a:rPr lang="en-US" altLang="en-US" sz="1800" dirty="0"/>
              <a:t>With U1 “In”</a:t>
            </a:r>
          </a:p>
          <a:p>
            <a:pPr algn="ctr" eaLnBrk="1" hangingPunct="1"/>
            <a:r>
              <a:rPr lang="en-US" altLang="en-US" sz="1800" b="0" dirty="0">
                <a:solidFill>
                  <a:schemeClr val="tx1"/>
                </a:solidFill>
              </a:rPr>
              <a:t>Fly ball</a:t>
            </a:r>
            <a:r>
              <a:rPr lang="en-US" altLang="en-US" sz="1800" dirty="0"/>
              <a:t> </a:t>
            </a:r>
          </a:p>
          <a:p>
            <a:pPr algn="ctr" eaLnBrk="1" hangingPunct="1"/>
            <a:r>
              <a:rPr lang="en-US" altLang="en-US" sz="1800" b="0" dirty="0">
                <a:solidFill>
                  <a:schemeClr val="tx1"/>
                </a:solidFill>
              </a:rPr>
              <a:t>PL’s Responsibility</a:t>
            </a:r>
          </a:p>
        </p:txBody>
      </p:sp>
      <p:pic>
        <p:nvPicPr>
          <p:cNvPr id="132101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263" y="890588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102" name="Picture 6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3" y="3233738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103" name="Picture 7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091113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104" name="Picture 8" descr="Graphic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4414838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105" name="Picture 9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106" name="Picture 10" descr="Umpire U1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25" y="11938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107" name="Picture 11" descr="Umpire U3-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26962">
            <a:off x="1423988" y="24050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2361 C 0.02171 -0.10046 0.05955 -0.38935 0.12327 -0.48495 C 0.18698 -0.58055 0.32986 -0.57407 0.38421 -0.59745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32" y="-287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3.7037E-6 C 0.04184 -0.03819 0.20625 -0.17152 0.25156 -0.2287 C 0.29687 -0.28588 0.26771 -0.31944 0.27187 -0.34328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44" y="-1717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2222E-6 -5.78035E-6 L 0.00157 -0.08255 " pathEditMode="relative" ptsTypes="AA">
                                      <p:cBhvr>
                                        <p:cTn id="10" dur="2000" fill="hold"/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4.07407E-6 L 0.06563 -0.0125 " pathEditMode="relative" ptsTypes="AA">
                                      <p:cBhvr>
                                        <p:cTn id="12" dur="2000" fill="hold"/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6 2.59259E-6 L -0.07465 0.09745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33" y="486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94444E-6 7.86127E-6 L 0.03333 0.11839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61111E-6 2.96296E-6 C -0.03576 -0.01528 -0.071 -0.02639 -0.0625 -0.05209 C -0.05399 -0.07778 0.02761 -0.13241 0.05139 -0.15371 " pathEditMode="relative" rAng="0" ptsTypes="aaa">
                                      <p:cBhvr>
                                        <p:cTn id="18" dur="3000" fill="hold"/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-768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05139 -0.15371 C 0.05087 -0.12848 0.04896 -0.03334 0.04827 -0.0016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ext Box 4"/>
          <p:cNvSpPr txBox="1">
            <a:spLocks noChangeArrowheads="1"/>
          </p:cNvSpPr>
          <p:nvPr/>
        </p:nvSpPr>
        <p:spPr bwMode="auto">
          <a:xfrm>
            <a:off x="774700" y="838200"/>
            <a:ext cx="224313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Runners on </a:t>
            </a:r>
          </a:p>
          <a:p>
            <a:pPr algn="ctr" eaLnBrk="1" hangingPunct="1"/>
            <a:r>
              <a:rPr lang="en-US" altLang="en-US" sz="1800" dirty="0"/>
              <a:t>2</a:t>
            </a:r>
            <a:r>
              <a:rPr lang="en-US" altLang="en-US" sz="1800" baseline="30000" dirty="0"/>
              <a:t>nd</a:t>
            </a:r>
            <a:r>
              <a:rPr lang="en-US" altLang="en-US" sz="1800" dirty="0"/>
              <a:t> &amp; 3</a:t>
            </a:r>
            <a:r>
              <a:rPr lang="en-US" altLang="en-US" sz="1800" baseline="30000" dirty="0"/>
              <a:t>rd</a:t>
            </a:r>
            <a:r>
              <a:rPr lang="en-US" altLang="en-US" sz="1800" dirty="0"/>
              <a:t> </a:t>
            </a:r>
          </a:p>
          <a:p>
            <a:pPr algn="ctr" eaLnBrk="1" hangingPunct="1"/>
            <a:r>
              <a:rPr lang="en-US" altLang="en-US" sz="1800" dirty="0"/>
              <a:t>With U1 “In”</a:t>
            </a:r>
          </a:p>
          <a:p>
            <a:pPr algn="ctr" eaLnBrk="1" hangingPunct="1"/>
            <a:r>
              <a:rPr lang="en-US" altLang="en-US" sz="1800" b="0" dirty="0">
                <a:solidFill>
                  <a:schemeClr val="tx1"/>
                </a:solidFill>
              </a:rPr>
              <a:t>Base Hit</a:t>
            </a:r>
          </a:p>
        </p:txBody>
      </p:sp>
      <p:pic>
        <p:nvPicPr>
          <p:cNvPr id="133125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876300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6" name="Picture 6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2890838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7" name="Picture 7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225" y="513397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8" name="Picture 8" descr="Graphic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650" y="4457700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9" name="Picture 9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30" name="Picture 10" descr="Umpire U1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25" y="11938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31" name="Picture 11" descr="Umpire U3-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26962">
            <a:off x="1423988" y="24050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6 L -0.14827 -0.7287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3" y="-3643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C 0.04236 -0.03912 0.21354 -0.17222 0.25469 -0.23495 C 0.29583 -0.29768 0.24844 -0.34722 0.24688 -0.37662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92" y="-1884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5.55112E-17 L -0.0342 0.12894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9" y="643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0.04914 -0.01459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8" y="-74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E-6 -2.59259E-6 L 0.40782 0.41042 " pathEditMode="relative" ptsTypes="AA">
                                      <p:cBhvr>
                                        <p:cTn id="14" dur="5000" fill="hold"/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2.59259E-6 C -0.02691 0.04004 -0.13958 0.175 -0.16093 0.24051 C -0.18229 0.30602 -0.13489 0.36088 -0.12812 0.39259 " pathEditMode="relative" rAng="0" ptsTypes="aaa">
                                      <p:cBhvr>
                                        <p:cTn id="16" dur="50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15" y="1963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2.22222E-6 L -0.00486 0.06551 L -0.00503 0.06551 " pathEditMode="relative" rAng="0" ptsTypes="AAA">
                                      <p:cBhvr>
                                        <p:cTn id="18" dur="2000" fill="hold"/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3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ext Box 13"/>
          <p:cNvSpPr txBox="1">
            <a:spLocks noChangeArrowheads="1"/>
          </p:cNvSpPr>
          <p:nvPr/>
        </p:nvSpPr>
        <p:spPr bwMode="auto">
          <a:xfrm>
            <a:off x="774700" y="838200"/>
            <a:ext cx="224313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Runners on </a:t>
            </a:r>
          </a:p>
          <a:p>
            <a:pPr algn="ctr" eaLnBrk="1" hangingPunct="1"/>
            <a:r>
              <a:rPr lang="en-US" altLang="en-US" sz="1800" dirty="0"/>
              <a:t>2</a:t>
            </a:r>
            <a:r>
              <a:rPr lang="en-US" altLang="en-US" sz="1800" baseline="30000" dirty="0"/>
              <a:t>nd</a:t>
            </a:r>
            <a:r>
              <a:rPr lang="en-US" altLang="en-US" sz="1800" dirty="0"/>
              <a:t> &amp; 3</a:t>
            </a:r>
            <a:r>
              <a:rPr lang="en-US" altLang="en-US" sz="1800" baseline="30000" dirty="0"/>
              <a:t>rd</a:t>
            </a:r>
            <a:r>
              <a:rPr lang="en-US" altLang="en-US" sz="1800" dirty="0"/>
              <a:t> </a:t>
            </a:r>
          </a:p>
          <a:p>
            <a:pPr algn="ctr" eaLnBrk="1" hangingPunct="1"/>
            <a:r>
              <a:rPr lang="en-US" altLang="en-US" sz="1800" dirty="0"/>
              <a:t>With U1 “In”</a:t>
            </a:r>
          </a:p>
          <a:p>
            <a:pPr algn="ctr" eaLnBrk="1" hangingPunct="1"/>
            <a:r>
              <a:rPr lang="en-US" altLang="en-US" sz="1800" b="0" dirty="0">
                <a:solidFill>
                  <a:schemeClr val="tx1"/>
                </a:solidFill>
              </a:rPr>
              <a:t>Infield Hit</a:t>
            </a:r>
          </a:p>
        </p:txBody>
      </p:sp>
      <p:pic>
        <p:nvPicPr>
          <p:cNvPr id="120835" name="Picture 14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876300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6" name="Picture 15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2890838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0" name="Picture 16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225" y="513397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1" name="Picture 17" descr="Graphic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650" y="4457700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8" name="Picture 24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4911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9" name="Picture 25" descr="Umpire U1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25" y="11938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90" name="Picture 26" descr="Umpire U3-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26962">
            <a:off x="1423988" y="2405063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6 L -0.11077 -0.487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24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8" y="-2435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C 0.04063 -0.04097 0.18628 -0.19421 0.24375 -0.24537 C 0.30122 -0.29652 0.32361 -0.29398 0.34462 -0.30671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624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22" y="-153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222E-6 C 0.00052 0.01342 0.00243 0.06389 0.00313 0.0805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24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402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0.04775 -0.01644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624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8" y="-83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59259E-6 L -0.05764 0.10324 L -0.06059 0.10324 " pathEditMode="relative" rAng="0" ptsTypes="AAA">
                                      <p:cBhvr>
                                        <p:cTn id="14" dur="2000" fill="hold"/>
                                        <p:tgtEl>
                                          <p:spTgt spid="62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8" y="5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ext Box 4"/>
          <p:cNvSpPr txBox="1">
            <a:spLocks noChangeArrowheads="1"/>
          </p:cNvSpPr>
          <p:nvPr/>
        </p:nvSpPr>
        <p:spPr bwMode="auto">
          <a:xfrm>
            <a:off x="260230" y="296803"/>
            <a:ext cx="254793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dirty="0"/>
              <a:t>Runners on</a:t>
            </a:r>
          </a:p>
          <a:p>
            <a:pPr algn="ctr" eaLnBrk="1" hangingPunct="1"/>
            <a:r>
              <a:rPr lang="en-US" altLang="en-US" sz="2400" dirty="0"/>
              <a:t>2</a:t>
            </a:r>
            <a:r>
              <a:rPr lang="en-US" altLang="en-US" sz="2400" baseline="30000" dirty="0"/>
              <a:t>nd</a:t>
            </a:r>
            <a:r>
              <a:rPr lang="en-US" altLang="en-US" sz="2400" dirty="0"/>
              <a:t> and 3</a:t>
            </a:r>
            <a:r>
              <a:rPr lang="en-US" altLang="en-US" sz="2400" baseline="30000" dirty="0"/>
              <a:t>rd</a:t>
            </a:r>
            <a:r>
              <a:rPr lang="en-US" altLang="en-US" sz="2400" dirty="0"/>
              <a:t> </a:t>
            </a:r>
          </a:p>
          <a:p>
            <a:pPr algn="ctr" eaLnBrk="1" hangingPunct="1"/>
            <a:r>
              <a:rPr lang="en-US" altLang="en-US" sz="2400" dirty="0"/>
              <a:t>With U1 “Out”</a:t>
            </a:r>
          </a:p>
          <a:p>
            <a:pPr algn="ctr" eaLnBrk="1" hangingPunct="1"/>
            <a:r>
              <a:rPr lang="en-US" altLang="en-US" sz="2000" b="0" dirty="0">
                <a:solidFill>
                  <a:srgbClr val="C00000"/>
                </a:solidFill>
              </a:rPr>
              <a:t>Crew option with</a:t>
            </a:r>
            <a:br>
              <a:rPr lang="en-US" altLang="en-US" sz="2000" b="0" dirty="0">
                <a:solidFill>
                  <a:srgbClr val="C00000"/>
                </a:solidFill>
              </a:rPr>
            </a:br>
            <a:r>
              <a:rPr lang="en-US" altLang="en-US" sz="2000" u="sng" dirty="0">
                <a:solidFill>
                  <a:srgbClr val="C00000"/>
                </a:solidFill>
              </a:rPr>
              <a:t>2 outs ONLY</a:t>
            </a:r>
          </a:p>
        </p:txBody>
      </p:sp>
      <p:pic>
        <p:nvPicPr>
          <p:cNvPr id="108547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913" y="3032125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8" name="Picture 6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359" y="765175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9" name="Picture 9" descr="Umpire PL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75" y="472598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0" name="Picture 10" descr="Umpire U1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392988" y="21796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1" name="Picture 11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550" y="20037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27061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4"/>
          <p:cNvSpPr txBox="1">
            <a:spLocks noChangeArrowheads="1"/>
          </p:cNvSpPr>
          <p:nvPr/>
        </p:nvSpPr>
        <p:spPr bwMode="auto">
          <a:xfrm>
            <a:off x="588963" y="623888"/>
            <a:ext cx="2243137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Runners on</a:t>
            </a:r>
          </a:p>
          <a:p>
            <a:pPr algn="ctr" eaLnBrk="1" hangingPunct="1"/>
            <a:r>
              <a:rPr lang="en-US" altLang="en-US" sz="1800" dirty="0"/>
              <a:t>2</a:t>
            </a:r>
            <a:r>
              <a:rPr lang="en-US" altLang="en-US" sz="1800" baseline="30000" dirty="0"/>
              <a:t>nd</a:t>
            </a:r>
            <a:r>
              <a:rPr lang="en-US" altLang="en-US" sz="1800" dirty="0"/>
              <a:t> and 3</a:t>
            </a:r>
            <a:r>
              <a:rPr lang="en-US" altLang="en-US" sz="1800" baseline="30000" dirty="0"/>
              <a:t>rd</a:t>
            </a:r>
            <a:r>
              <a:rPr lang="en-US" altLang="en-US" sz="1800" dirty="0"/>
              <a:t> </a:t>
            </a:r>
          </a:p>
          <a:p>
            <a:pPr algn="ctr" eaLnBrk="1" hangingPunct="1"/>
            <a:r>
              <a:rPr lang="en-US" altLang="en-US" sz="1800" dirty="0"/>
              <a:t>With U1 “Out”</a:t>
            </a:r>
          </a:p>
          <a:p>
            <a:pPr algn="ctr" eaLnBrk="1" hangingPunct="1"/>
            <a:r>
              <a:rPr lang="en-US" altLang="en-US" sz="1800" b="0" dirty="0">
                <a:solidFill>
                  <a:schemeClr val="tx1"/>
                </a:solidFill>
              </a:rPr>
              <a:t>Fly Ball</a:t>
            </a:r>
          </a:p>
          <a:p>
            <a:pPr algn="ctr" eaLnBrk="1" hangingPunct="1"/>
            <a:r>
              <a:rPr lang="en-US" altLang="en-US" sz="1800" b="0" dirty="0">
                <a:solidFill>
                  <a:schemeClr val="tx1"/>
                </a:solidFill>
              </a:rPr>
              <a:t>U1 Goes Out</a:t>
            </a:r>
          </a:p>
        </p:txBody>
      </p:sp>
      <p:pic>
        <p:nvPicPr>
          <p:cNvPr id="130053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12" y="751697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4" name="Picture 6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3017838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5" name="Picture 7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5119688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6" name="Picture 8" descr="Graphic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4514850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7" name="Picture 9" descr="Umpire PL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75" y="472598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8" name="Picture 10" descr="Umpire U1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392988" y="21796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9" name="Picture 11" descr="Umpire U3-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75" y="18748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66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2.96296E-6 C 0.04306 -0.0419 0.20191 -0.20278 0.25782 -0.25162 C 0.31372 -0.30047 0.31962 -0.28473 0.33594 -0.29329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88" y="-150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037E-7 C 0.03975 -0.21319 0.07968 -0.42616 0.14531 -0.5375 C 0.21093 -0.64884 0.30225 -0.6588 0.39375 -0.66875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3344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.05625 -0.1625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-812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2.96296E-6 C 0.00851 0.01389 0.01719 0.02871 0.02083 0.03588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2" y="178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88889E-6 -3.7037E-6 C 3.88889E-6 -3.7037E-6 0.01753 0.00903 0.03975 0.0182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9" y="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7 4.07407E-6 C 0.08785 0.06851 0.17813 0.1368 0.21406 0.1631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94" y="814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6 -1.85185E-6 C 4.44444E-6 -0.00046 -0.05834 0.04884 -0.11667 0.0976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33" y="4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8"/>
          <p:cNvSpPr txBox="1">
            <a:spLocks noChangeArrowheads="1"/>
          </p:cNvSpPr>
          <p:nvPr/>
        </p:nvSpPr>
        <p:spPr bwMode="auto">
          <a:xfrm>
            <a:off x="774700" y="838200"/>
            <a:ext cx="224313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Runners on</a:t>
            </a:r>
          </a:p>
          <a:p>
            <a:pPr algn="ctr" eaLnBrk="1" hangingPunct="1"/>
            <a:r>
              <a:rPr lang="en-US" altLang="en-US" sz="1800" dirty="0"/>
              <a:t>2</a:t>
            </a:r>
            <a:r>
              <a:rPr lang="en-US" altLang="en-US" sz="1800" baseline="30000" dirty="0"/>
              <a:t>nd</a:t>
            </a:r>
            <a:r>
              <a:rPr lang="en-US" altLang="en-US" sz="1800" dirty="0"/>
              <a:t> and 3</a:t>
            </a:r>
            <a:r>
              <a:rPr lang="en-US" altLang="en-US" sz="1800" baseline="30000" dirty="0"/>
              <a:t>rd</a:t>
            </a:r>
            <a:r>
              <a:rPr lang="en-US" altLang="en-US" sz="1800" dirty="0"/>
              <a:t> </a:t>
            </a:r>
          </a:p>
          <a:p>
            <a:pPr algn="ctr" eaLnBrk="1" hangingPunct="1"/>
            <a:r>
              <a:rPr lang="en-US" altLang="en-US" sz="1800" dirty="0"/>
              <a:t>With U1 “Out”</a:t>
            </a:r>
          </a:p>
          <a:p>
            <a:pPr algn="ctr" eaLnBrk="1" hangingPunct="1"/>
            <a:r>
              <a:rPr lang="en-US" altLang="en-US" sz="1800" b="0" dirty="0">
                <a:solidFill>
                  <a:schemeClr val="tx1"/>
                </a:solidFill>
              </a:rPr>
              <a:t>Infield Hit</a:t>
            </a:r>
          </a:p>
          <a:p>
            <a:pPr algn="ctr" eaLnBrk="1" hangingPunct="1"/>
            <a:endParaRPr lang="en-US" altLang="en-US" sz="1800" b="0" dirty="0">
              <a:solidFill>
                <a:schemeClr val="tx1"/>
              </a:solidFill>
            </a:endParaRPr>
          </a:p>
        </p:txBody>
      </p:sp>
      <p:pic>
        <p:nvPicPr>
          <p:cNvPr id="51211" name="Picture 11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913" y="3032125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2" name="Picture 12" descr="base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119688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3" name="Picture 13" descr="Graphic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4514850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0" name="Picture 20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48736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1" name="Picture 21" descr="Umpire U1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2218">
            <a:off x="7392988" y="21796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2" name="Picture 22" descr="Umpire U3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675" y="1993900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9" name="Picture 9" descr="baseball runne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12" y="838200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72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64162E-6 L 0.07778 -0.57294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9" y="-286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L 0.31511 -0.30625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51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47" y="-1532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-0.05816 0.07107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354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7.40741E-7 L 0.29896 0.3118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48" y="1557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59259E-6 L -0.03958 -0.1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51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9" y="-50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0.04271 0.0217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1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5" y="108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48148E-6 L 0.04914 -0.01088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51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8" y="-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4"/>
          <p:cNvSpPr txBox="1">
            <a:spLocks noChangeArrowheads="1"/>
          </p:cNvSpPr>
          <p:nvPr/>
        </p:nvSpPr>
        <p:spPr bwMode="auto">
          <a:xfrm>
            <a:off x="392113" y="877888"/>
            <a:ext cx="224313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/>
              <a:t>Bases </a:t>
            </a:r>
          </a:p>
          <a:p>
            <a:pPr algn="ctr" eaLnBrk="1" hangingPunct="1"/>
            <a:r>
              <a:rPr lang="en-US" altLang="en-US" sz="2400"/>
              <a:t>Loaded</a:t>
            </a:r>
          </a:p>
        </p:txBody>
      </p:sp>
      <p:pic>
        <p:nvPicPr>
          <p:cNvPr id="121859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1936750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0" name="Picture 6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5" y="650875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1" name="Picture 7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3003550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2" name="Picture 15" descr="Umpire U1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256463" y="22193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3" name="Picture 16" descr="Umpire PL-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49609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4" name="Picture 17" descr="Umpire U3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450" y="19764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6"/>
          <p:cNvSpPr txBox="1">
            <a:spLocks noChangeArrowheads="1"/>
          </p:cNvSpPr>
          <p:nvPr/>
        </p:nvSpPr>
        <p:spPr bwMode="auto">
          <a:xfrm>
            <a:off x="646113" y="752475"/>
            <a:ext cx="23749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Bases Loaded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Fly Ball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U1’s Responsibility</a:t>
            </a:r>
          </a:p>
        </p:txBody>
      </p:sp>
      <p:pic>
        <p:nvPicPr>
          <p:cNvPr id="110599" name="Picture 7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75" y="2008188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0" name="Picture 8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636588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1" name="Picture 9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3" y="3275013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2" name="Picture 10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13397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3" name="Picture 11" descr="Graphic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4457700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7" name="Picture 15" descr="Umpire U1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256463" y="22193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8" name="Picture 16" descr="Umpire PL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49609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9" name="Picture 17" descr="Umpire U3-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450" y="19764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3.7037E-7 C 0.03872 -0.20046 0.07761 -0.40069 0.13595 -0.50833 C 0.19428 -0.61597 0.27206 -0.63102 0.35001 -0.64583 " pathEditMode="relative" ptsTypes="aaA">
                                      <p:cBhvr>
                                        <p:cTn id="6" dur="2000" fill="hold"/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E-6 2.89017E-7 L -0.0731 -0.0846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63" y="-423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88889E-6 -2.02312E-6 L -0.0651 0.0781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4" y="390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4.07407E-6 L -0.01129 -0.1013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-506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8.78613E-6 L 0.26198 -0.28116 " pathEditMode="relative" ptsTypes="AA">
                                      <p:cBhvr>
                                        <p:cTn id="14" dur="5000" fill="hold"/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3.75723E-6 L 0.08576 -0.1796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88" y="-899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2.22222E-6 L 0.05764 -0.0016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06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82" y="-9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2222E-6 -2.96296E-6 L 0.05469 -0.0236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106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6" y="-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4"/>
          <p:cNvSpPr txBox="1">
            <a:spLocks noChangeArrowheads="1"/>
          </p:cNvSpPr>
          <p:nvPr/>
        </p:nvSpPr>
        <p:spPr bwMode="auto">
          <a:xfrm>
            <a:off x="574675" y="781050"/>
            <a:ext cx="241458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/>
              <a:t>Bases Loaded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Infield Hit</a:t>
            </a:r>
          </a:p>
          <a:p>
            <a:pPr algn="ctr" eaLnBrk="1" hangingPunct="1"/>
            <a:r>
              <a:rPr lang="en-US" altLang="en-US" sz="1800" b="0">
                <a:solidFill>
                  <a:schemeClr val="tx1"/>
                </a:solidFill>
              </a:rPr>
              <a:t>Possible Double Play</a:t>
            </a:r>
          </a:p>
        </p:txBody>
      </p:sp>
      <p:pic>
        <p:nvPicPr>
          <p:cNvPr id="136197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1936750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198" name="Picture 6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5" y="650875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199" name="Picture 7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3003550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200" name="Picture 8" descr="base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938" y="50768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201" name="Picture 9" descr="Graphic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225" y="4557713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202" name="Picture 10" descr="Umpire U1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721">
            <a:off x="7256463" y="2219325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203" name="Picture 11" descr="Umpire PL-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49609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204" name="Picture 12" descr="Umpire U3-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450" y="1976438"/>
            <a:ext cx="38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037E-7 L -0.17292 -0.36597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46" y="-183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L 0.30886 -0.33125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136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34" y="-1657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-0.17916 -0.17361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58" y="-868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96296E-6 L -0.17431 0.26365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36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15" y="1317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72222E-6 -2.59259E-6 L 0.36163 0.34977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73" y="1747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2.22222E-6 L 0.01754 0.0495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6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247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5191 -0.02176 L -0.00329 -0.0550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6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" y="-166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1.11111E-6 C 2.22222E-6 1.11111E-6 -0.01493 -0.03449 -0.02969 -0.06875 " pathEditMode="relative" ptsTypes="aA">
                                      <p:cBhvr>
                                        <p:cTn id="20" dur="2000" fill="hold"/>
                                        <p:tgtEl>
                                          <p:spTgt spid="136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1556157" y="796415"/>
          <a:ext cx="5864289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CorelDRAW" r:id="rId3" imgW="1430640" imgH="1338120" progId="CorelDraw.Graphic.17">
                  <p:embed/>
                </p:oleObj>
              </mc:Choice>
              <mc:Fallback>
                <p:oleObj name="CorelDRAW" r:id="rId3" imgW="1430640" imgH="1338120" progId="CorelDraw.Graphic.17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6157" y="796415"/>
                        <a:ext cx="5864289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02752" y="671052"/>
            <a:ext cx="224313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Rundown 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Runner on 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1</a:t>
            </a:r>
            <a:r>
              <a:rPr lang="en-US" altLang="en-US" sz="1800" baseline="30000" dirty="0">
                <a:solidFill>
                  <a:schemeClr val="tx1"/>
                </a:solidFill>
              </a:rPr>
              <a:t>st</a:t>
            </a:r>
            <a:r>
              <a:rPr lang="en-US" altLang="en-US" sz="18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268192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2752" y="671052"/>
            <a:ext cx="224313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Rundown</a:t>
            </a:r>
          </a:p>
          <a:p>
            <a:pPr algn="ctr" eaLnBrk="1" hangingPunct="1"/>
            <a:r>
              <a:rPr lang="en-US" altLang="en-US" sz="1800" dirty="0"/>
              <a:t>w/ U1 “inside”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Runner on 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2</a:t>
            </a:r>
            <a:r>
              <a:rPr lang="en-US" altLang="en-US" sz="1800" baseline="30000" dirty="0">
                <a:solidFill>
                  <a:schemeClr val="tx1"/>
                </a:solidFill>
              </a:rPr>
              <a:t>nd</a:t>
            </a:r>
            <a:r>
              <a:rPr lang="en-US" altLang="en-US" sz="1800" dirty="0">
                <a:solidFill>
                  <a:schemeClr val="tx1"/>
                </a:solidFill>
              </a:rPr>
              <a:t>  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1424321" y="948404"/>
          <a:ext cx="6277167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CorelDRAW" r:id="rId3" imgW="1424728" imgH="1245160" progId="CorelDraw.Graphic.17">
                  <p:embed/>
                </p:oleObj>
              </mc:Choice>
              <mc:Fallback>
                <p:oleObj name="CorelDRAW" r:id="rId3" imgW="1424728" imgH="1245160" progId="CorelDraw.Graphic.17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24321" y="948404"/>
                        <a:ext cx="6277167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683880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02752" y="671052"/>
            <a:ext cx="224313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Rundown</a:t>
            </a:r>
          </a:p>
          <a:p>
            <a:pPr algn="ctr" eaLnBrk="1" hangingPunct="1"/>
            <a:r>
              <a:rPr lang="en-US" altLang="en-US" sz="1800" dirty="0"/>
              <a:t>w/ U1 “outside”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Runner on 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2</a:t>
            </a:r>
            <a:r>
              <a:rPr lang="en-US" altLang="en-US" sz="1800" baseline="30000" dirty="0">
                <a:solidFill>
                  <a:schemeClr val="tx1"/>
                </a:solidFill>
              </a:rPr>
              <a:t>nd</a:t>
            </a:r>
            <a:r>
              <a:rPr lang="en-US" altLang="en-US" sz="1800" dirty="0">
                <a:solidFill>
                  <a:schemeClr val="tx1"/>
                </a:solidFill>
              </a:rPr>
              <a:t> 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1547352" y="958236"/>
          <a:ext cx="6375143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CorelDRAW" r:id="rId4" imgW="1445808" imgH="1245160" progId="CorelDraw.Graphic.17">
                  <p:embed/>
                </p:oleObj>
              </mc:Choice>
              <mc:Fallback>
                <p:oleObj name="CorelDRAW" r:id="rId4" imgW="1445808" imgH="1245160" progId="CorelDraw.Graphic.17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47352" y="958236"/>
                        <a:ext cx="6375143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899908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2752" y="671052"/>
            <a:ext cx="224313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Rundown 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Runner on 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3</a:t>
            </a:r>
            <a:r>
              <a:rPr lang="en-US" altLang="en-US" sz="1800" baseline="30000" dirty="0">
                <a:solidFill>
                  <a:schemeClr val="tx1"/>
                </a:solidFill>
              </a:rPr>
              <a:t>rd</a:t>
            </a:r>
            <a:r>
              <a:rPr lang="en-US" altLang="en-US" sz="1800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1319263" y="800919"/>
          <a:ext cx="6746033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CorelDRAW" r:id="rId3" imgW="1530797" imgH="1245160" progId="CorelDraw.Graphic.17">
                  <p:embed/>
                </p:oleObj>
              </mc:Choice>
              <mc:Fallback>
                <p:oleObj name="CorelDRAW" r:id="rId3" imgW="1530797" imgH="1245160" progId="CorelDraw.Graphic.17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19263" y="800919"/>
                        <a:ext cx="6746033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376687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2752" y="671052"/>
            <a:ext cx="224313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Rundown</a:t>
            </a:r>
          </a:p>
          <a:p>
            <a:pPr algn="ctr" eaLnBrk="1" hangingPunct="1"/>
            <a:r>
              <a:rPr lang="en-US" altLang="en-US" sz="1800" dirty="0"/>
              <a:t>between 1</a:t>
            </a:r>
            <a:r>
              <a:rPr lang="en-US" altLang="en-US" sz="1800" baseline="30000" dirty="0"/>
              <a:t>st</a:t>
            </a:r>
            <a:r>
              <a:rPr lang="en-US" altLang="en-US" sz="1800" dirty="0"/>
              <a:t> &amp; 2</a:t>
            </a:r>
            <a:r>
              <a:rPr lang="en-US" altLang="en-US" sz="1800" baseline="30000" dirty="0"/>
              <a:t>nd</a:t>
            </a:r>
            <a:r>
              <a:rPr lang="en-US" altLang="en-US" sz="1800" dirty="0"/>
              <a:t>  </a:t>
            </a:r>
            <a:r>
              <a:rPr lang="en-US" altLang="en-US" sz="1800" dirty="0">
                <a:solidFill>
                  <a:schemeClr val="tx1"/>
                </a:solidFill>
              </a:rPr>
              <a:t> w/ Runners on 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1</a:t>
            </a:r>
            <a:r>
              <a:rPr lang="en-US" altLang="en-US" sz="1800" baseline="30000" dirty="0">
                <a:solidFill>
                  <a:schemeClr val="tx1"/>
                </a:solidFill>
              </a:rPr>
              <a:t>st</a:t>
            </a:r>
            <a:r>
              <a:rPr lang="en-US" altLang="en-US" sz="1800" dirty="0">
                <a:solidFill>
                  <a:schemeClr val="tx1"/>
                </a:solidFill>
              </a:rPr>
              <a:t>  and  2</a:t>
            </a:r>
            <a:r>
              <a:rPr lang="en-US" altLang="en-US" sz="1800" baseline="30000" dirty="0">
                <a:solidFill>
                  <a:schemeClr val="tx1"/>
                </a:solidFill>
              </a:rPr>
              <a:t>nd</a:t>
            </a:r>
            <a:r>
              <a:rPr lang="en-US" altLang="en-US" sz="1800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1706563" y="869950"/>
          <a:ext cx="5842000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0" name="CorelDRAW" r:id="rId3" imgW="1325017" imgH="1245160" progId="CorelDraw.Graphic.17">
                  <p:embed/>
                </p:oleObj>
              </mc:Choice>
              <mc:Fallback>
                <p:oleObj name="CorelDRAW" r:id="rId3" imgW="1325017" imgH="1245160" progId="CorelDraw.Graphic.17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06563" y="869950"/>
                        <a:ext cx="5842000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236756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02752" y="671052"/>
            <a:ext cx="224313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Rundown</a:t>
            </a:r>
          </a:p>
          <a:p>
            <a:pPr algn="ctr" eaLnBrk="1" hangingPunct="1"/>
            <a:r>
              <a:rPr lang="en-US" altLang="en-US" sz="1800" dirty="0"/>
              <a:t>Between 2</a:t>
            </a:r>
            <a:r>
              <a:rPr lang="en-US" altLang="en-US" sz="1800" baseline="30000" dirty="0"/>
              <a:t>nd</a:t>
            </a:r>
            <a:r>
              <a:rPr lang="en-US" altLang="en-US" sz="1800" dirty="0"/>
              <a:t> &amp; 3</a:t>
            </a:r>
            <a:r>
              <a:rPr lang="en-US" altLang="en-US" sz="1800" baseline="30000" dirty="0"/>
              <a:t>rd</a:t>
            </a:r>
            <a:r>
              <a:rPr lang="en-US" altLang="en-US" sz="1800" dirty="0"/>
              <a:t>   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w/ Runners on 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1</a:t>
            </a:r>
            <a:r>
              <a:rPr lang="en-US" altLang="en-US" sz="1800" baseline="30000" dirty="0">
                <a:solidFill>
                  <a:schemeClr val="tx1"/>
                </a:solidFill>
              </a:rPr>
              <a:t>st</a:t>
            </a:r>
            <a:r>
              <a:rPr lang="en-US" altLang="en-US" sz="1800" dirty="0">
                <a:solidFill>
                  <a:schemeClr val="tx1"/>
                </a:solidFill>
              </a:rPr>
              <a:t>  and  2</a:t>
            </a:r>
            <a:r>
              <a:rPr lang="en-US" altLang="en-US" sz="1800" baseline="30000" dirty="0">
                <a:solidFill>
                  <a:schemeClr val="tx1"/>
                </a:solidFill>
              </a:rPr>
              <a:t>nd</a:t>
            </a:r>
            <a:r>
              <a:rPr lang="en-US" altLang="en-US" sz="1800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1712349" y="928739"/>
          <a:ext cx="5794310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CorelDRAW" r:id="rId3" imgW="1314979" imgH="1245160" progId="CorelDraw.Graphic.17">
                  <p:embed/>
                </p:oleObj>
              </mc:Choice>
              <mc:Fallback>
                <p:oleObj name="CorelDRAW" r:id="rId3" imgW="1314979" imgH="1245160" progId="CorelDraw.Graphic.17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12349" y="928739"/>
                        <a:ext cx="5794310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265074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2752" y="671052"/>
            <a:ext cx="224313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Rundown</a:t>
            </a:r>
          </a:p>
          <a:p>
            <a:pPr algn="ctr" eaLnBrk="1" hangingPunct="1"/>
            <a:r>
              <a:rPr lang="en-US" altLang="en-US" sz="1800" dirty="0"/>
              <a:t>between 1</a:t>
            </a:r>
            <a:r>
              <a:rPr lang="en-US" altLang="en-US" sz="1800" baseline="30000" dirty="0"/>
              <a:t>st</a:t>
            </a:r>
            <a:r>
              <a:rPr lang="en-US" altLang="en-US" sz="1800" dirty="0"/>
              <a:t> &amp; 2</a:t>
            </a:r>
            <a:r>
              <a:rPr lang="en-US" altLang="en-US" sz="1800" baseline="30000" dirty="0"/>
              <a:t>nd</a:t>
            </a:r>
            <a:r>
              <a:rPr lang="en-US" altLang="en-US" sz="1800" dirty="0"/>
              <a:t> 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w/ Runners on 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1</a:t>
            </a:r>
            <a:r>
              <a:rPr lang="en-US" altLang="en-US" sz="1800" baseline="30000" dirty="0">
                <a:solidFill>
                  <a:schemeClr val="tx1"/>
                </a:solidFill>
              </a:rPr>
              <a:t>st</a:t>
            </a:r>
            <a:r>
              <a:rPr lang="en-US" altLang="en-US" sz="1800" dirty="0">
                <a:solidFill>
                  <a:schemeClr val="tx1"/>
                </a:solidFill>
              </a:rPr>
              <a:t> &amp; 3</a:t>
            </a:r>
            <a:r>
              <a:rPr lang="en-US" altLang="en-US" sz="1800" baseline="30000" dirty="0">
                <a:solidFill>
                  <a:schemeClr val="tx1"/>
                </a:solidFill>
              </a:rPr>
              <a:t>rd</a:t>
            </a:r>
            <a:r>
              <a:rPr lang="en-US" altLang="en-US" sz="1800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1915959" y="818996"/>
          <a:ext cx="5891249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" name="CorelDRAW" r:id="rId3" imgW="1339740" imgH="1247170" progId="CorelDraw.Graphic.17">
                  <p:embed/>
                </p:oleObj>
              </mc:Choice>
              <mc:Fallback>
                <p:oleObj name="CorelDRAW" r:id="rId3" imgW="1339740" imgH="1247170" progId="CorelDraw.Graphic.17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15959" y="818996"/>
                        <a:ext cx="5891249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215546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2751" y="671052"/>
            <a:ext cx="239128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Rundown</a:t>
            </a:r>
          </a:p>
          <a:p>
            <a:pPr algn="ctr" eaLnBrk="1" hangingPunct="1"/>
            <a:r>
              <a:rPr lang="en-US" altLang="en-US" sz="1800" dirty="0"/>
              <a:t>between 3</a:t>
            </a:r>
            <a:r>
              <a:rPr lang="en-US" altLang="en-US" sz="1800" baseline="30000" dirty="0"/>
              <a:t>rd</a:t>
            </a:r>
            <a:r>
              <a:rPr lang="en-US" altLang="en-US" sz="1800" dirty="0"/>
              <a:t> &amp; Home  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w/ Runners on 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1</a:t>
            </a:r>
            <a:r>
              <a:rPr lang="en-US" altLang="en-US" sz="1800" baseline="30000" dirty="0">
                <a:solidFill>
                  <a:schemeClr val="tx1"/>
                </a:solidFill>
              </a:rPr>
              <a:t>st</a:t>
            </a:r>
            <a:r>
              <a:rPr lang="en-US" altLang="en-US" sz="1800" dirty="0">
                <a:solidFill>
                  <a:schemeClr val="tx1"/>
                </a:solidFill>
              </a:rPr>
              <a:t> &amp; 3</a:t>
            </a:r>
            <a:r>
              <a:rPr lang="en-US" altLang="en-US" sz="1800" baseline="30000" dirty="0">
                <a:solidFill>
                  <a:schemeClr val="tx1"/>
                </a:solidFill>
              </a:rPr>
              <a:t>rd</a:t>
            </a:r>
            <a:r>
              <a:rPr lang="en-US" altLang="en-US" sz="1800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1748502" y="987732"/>
          <a:ext cx="5815306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CorelDRAW" r:id="rId3" imgW="1318660" imgH="1244825" progId="CorelDraw.Graphic.17">
                  <p:embed/>
                </p:oleObj>
              </mc:Choice>
              <mc:Fallback>
                <p:oleObj name="CorelDRAW" r:id="rId3" imgW="1318660" imgH="1244825" progId="CorelDraw.Graphic.17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48502" y="987732"/>
                        <a:ext cx="5815306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561584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2752" y="671052"/>
            <a:ext cx="224313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Rundown</a:t>
            </a:r>
          </a:p>
          <a:p>
            <a:pPr algn="ctr" eaLnBrk="1" hangingPunct="1"/>
            <a:r>
              <a:rPr lang="en-US" altLang="en-US" sz="1800" dirty="0"/>
              <a:t>between 2</a:t>
            </a:r>
            <a:r>
              <a:rPr lang="en-US" altLang="en-US" sz="1800" baseline="30000" dirty="0"/>
              <a:t>nd</a:t>
            </a:r>
            <a:r>
              <a:rPr lang="en-US" altLang="en-US" sz="1800" dirty="0"/>
              <a:t> &amp; 3</a:t>
            </a:r>
            <a:r>
              <a:rPr lang="en-US" altLang="en-US" sz="1800" baseline="30000" dirty="0"/>
              <a:t>rd</a:t>
            </a:r>
            <a:endParaRPr lang="en-US" altLang="en-US" sz="1800" dirty="0"/>
          </a:p>
          <a:p>
            <a:pPr algn="ctr" eaLnBrk="1" hangingPunct="1"/>
            <a:r>
              <a:rPr lang="en-US" altLang="en-US" sz="1800" dirty="0"/>
              <a:t>and U1 “inside”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w/ Runners on 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2</a:t>
            </a:r>
            <a:r>
              <a:rPr lang="en-US" altLang="en-US" sz="1800" baseline="30000" dirty="0">
                <a:solidFill>
                  <a:schemeClr val="tx1"/>
                </a:solidFill>
              </a:rPr>
              <a:t>nd</a:t>
            </a:r>
            <a:r>
              <a:rPr lang="en-US" altLang="en-US" sz="1800" dirty="0">
                <a:solidFill>
                  <a:schemeClr val="tx1"/>
                </a:solidFill>
              </a:rPr>
              <a:t> &amp; 3</a:t>
            </a:r>
            <a:r>
              <a:rPr lang="en-US" altLang="en-US" sz="1800" baseline="30000" dirty="0">
                <a:solidFill>
                  <a:schemeClr val="tx1"/>
                </a:solidFill>
              </a:rPr>
              <a:t>rd</a:t>
            </a:r>
            <a:r>
              <a:rPr lang="en-US" altLang="en-US" sz="1800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1792901" y="976312"/>
          <a:ext cx="5856822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6" name="CorelDRAW" r:id="rId3" imgW="1331040" imgH="1245495" progId="CorelDraw.Graphic.17">
                  <p:embed/>
                </p:oleObj>
              </mc:Choice>
              <mc:Fallback>
                <p:oleObj name="CorelDRAW" r:id="rId3" imgW="1331040" imgH="1245495" progId="CorelDraw.Graphic.17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2901" y="976312"/>
                        <a:ext cx="5856822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273377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02752" y="671052"/>
            <a:ext cx="224313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Rundown</a:t>
            </a:r>
          </a:p>
          <a:p>
            <a:pPr algn="ctr" eaLnBrk="1" hangingPunct="1"/>
            <a:r>
              <a:rPr lang="en-US" altLang="en-US" sz="1800" dirty="0"/>
              <a:t>between 2</a:t>
            </a:r>
            <a:r>
              <a:rPr lang="en-US" altLang="en-US" sz="1800" baseline="30000" dirty="0"/>
              <a:t>nd</a:t>
            </a:r>
            <a:r>
              <a:rPr lang="en-US" altLang="en-US" sz="1800" dirty="0"/>
              <a:t> &amp; 3</a:t>
            </a:r>
            <a:r>
              <a:rPr lang="en-US" altLang="en-US" sz="1800" baseline="30000" dirty="0"/>
              <a:t>rd</a:t>
            </a:r>
            <a:endParaRPr lang="en-US" altLang="en-US" sz="1800" dirty="0"/>
          </a:p>
          <a:p>
            <a:pPr algn="ctr" eaLnBrk="1" hangingPunct="1"/>
            <a:r>
              <a:rPr lang="en-US" altLang="en-US" sz="1800" dirty="0"/>
              <a:t>and U1 “outside”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w/ Runners on 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2</a:t>
            </a:r>
            <a:r>
              <a:rPr lang="en-US" altLang="en-US" sz="1800" baseline="30000" dirty="0">
                <a:solidFill>
                  <a:schemeClr val="tx1"/>
                </a:solidFill>
              </a:rPr>
              <a:t>nd</a:t>
            </a:r>
            <a:r>
              <a:rPr lang="en-US" altLang="en-US" sz="1800" dirty="0">
                <a:solidFill>
                  <a:schemeClr val="tx1"/>
                </a:solidFill>
              </a:rPr>
              <a:t> &amp; 3</a:t>
            </a:r>
            <a:r>
              <a:rPr lang="en-US" altLang="en-US" sz="1800" baseline="30000" dirty="0">
                <a:solidFill>
                  <a:schemeClr val="tx1"/>
                </a:solidFill>
              </a:rPr>
              <a:t>rd</a:t>
            </a:r>
            <a:r>
              <a:rPr lang="en-US" altLang="en-US" sz="1800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1849949" y="936983"/>
          <a:ext cx="6220252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0" name="CorelDRAW" r:id="rId3" imgW="1412683" imgH="1245495" progId="CorelDraw.Graphic.17">
                  <p:embed/>
                </p:oleObj>
              </mc:Choice>
              <mc:Fallback>
                <p:oleObj name="CorelDRAW" r:id="rId3" imgW="1412683" imgH="1245495" progId="CorelDraw.Graphic.17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49949" y="936983"/>
                        <a:ext cx="6220252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993565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2752" y="671052"/>
            <a:ext cx="2430616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Rundown</a:t>
            </a:r>
          </a:p>
          <a:p>
            <a:pPr algn="ctr" eaLnBrk="1" hangingPunct="1"/>
            <a:r>
              <a:rPr lang="en-US" altLang="en-US" sz="1800" dirty="0"/>
              <a:t>between 3</a:t>
            </a:r>
            <a:r>
              <a:rPr lang="en-US" altLang="en-US" sz="1800" baseline="30000" dirty="0"/>
              <a:t>rd</a:t>
            </a:r>
            <a:r>
              <a:rPr lang="en-US" altLang="en-US" sz="1800" dirty="0"/>
              <a:t> &amp; Home</a:t>
            </a:r>
          </a:p>
          <a:p>
            <a:pPr algn="ctr" eaLnBrk="1" hangingPunct="1"/>
            <a:r>
              <a:rPr lang="en-US" altLang="en-US" sz="1800" dirty="0"/>
              <a:t>and U1 “inside”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w/ Runners on 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2</a:t>
            </a:r>
            <a:r>
              <a:rPr lang="en-US" altLang="en-US" sz="1800" baseline="30000" dirty="0">
                <a:solidFill>
                  <a:schemeClr val="tx1"/>
                </a:solidFill>
              </a:rPr>
              <a:t>nd</a:t>
            </a:r>
            <a:r>
              <a:rPr lang="en-US" altLang="en-US" sz="1800" dirty="0">
                <a:solidFill>
                  <a:schemeClr val="tx1"/>
                </a:solidFill>
              </a:rPr>
              <a:t> &amp; 3</a:t>
            </a:r>
            <a:r>
              <a:rPr lang="en-US" altLang="en-US" sz="1800" baseline="30000" dirty="0">
                <a:solidFill>
                  <a:schemeClr val="tx1"/>
                </a:solidFill>
              </a:rPr>
              <a:t>rd</a:t>
            </a:r>
            <a:r>
              <a:rPr lang="en-US" altLang="en-US" sz="1800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1621298" y="997565"/>
          <a:ext cx="5983257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" name="CorelDRAW" r:id="rId3" imgW="1357139" imgH="1245160" progId="CorelDraw.Graphic.17">
                  <p:embed/>
                </p:oleObj>
              </mc:Choice>
              <mc:Fallback>
                <p:oleObj name="CorelDRAW" r:id="rId3" imgW="1357139" imgH="1245160" progId="CorelDraw.Graphic.17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21298" y="997565"/>
                        <a:ext cx="5983257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307983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02752" y="671052"/>
            <a:ext cx="2430616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Rundown</a:t>
            </a:r>
          </a:p>
          <a:p>
            <a:pPr algn="ctr" eaLnBrk="1" hangingPunct="1"/>
            <a:r>
              <a:rPr lang="en-US" altLang="en-US" sz="1800" dirty="0"/>
              <a:t>between 3</a:t>
            </a:r>
            <a:r>
              <a:rPr lang="en-US" altLang="en-US" sz="1800" baseline="30000" dirty="0"/>
              <a:t>rd</a:t>
            </a:r>
            <a:r>
              <a:rPr lang="en-US" altLang="en-US" sz="1800" dirty="0"/>
              <a:t> &amp; Home</a:t>
            </a:r>
          </a:p>
          <a:p>
            <a:pPr algn="ctr" eaLnBrk="1" hangingPunct="1"/>
            <a:r>
              <a:rPr lang="en-US" altLang="en-US" sz="1800" dirty="0"/>
              <a:t>and U1 “outside”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w/ Runners on 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2</a:t>
            </a:r>
            <a:r>
              <a:rPr lang="en-US" altLang="en-US" sz="1800" baseline="30000" dirty="0">
                <a:solidFill>
                  <a:schemeClr val="tx1"/>
                </a:solidFill>
              </a:rPr>
              <a:t>nd</a:t>
            </a:r>
            <a:r>
              <a:rPr lang="en-US" altLang="en-US" sz="1800" dirty="0">
                <a:solidFill>
                  <a:schemeClr val="tx1"/>
                </a:solidFill>
              </a:rPr>
              <a:t> &amp; 3</a:t>
            </a:r>
            <a:r>
              <a:rPr lang="en-US" altLang="en-US" sz="1800" baseline="30000" dirty="0">
                <a:solidFill>
                  <a:schemeClr val="tx1"/>
                </a:solidFill>
              </a:rPr>
              <a:t>rd</a:t>
            </a:r>
            <a:r>
              <a:rPr lang="en-US" altLang="en-US" sz="1800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1962917" y="820584"/>
          <a:ext cx="5752322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8" name="CorelDRAW" r:id="rId3" imgW="1304607" imgH="1245160" progId="CorelDraw.Graphic.17">
                  <p:embed/>
                </p:oleObj>
              </mc:Choice>
              <mc:Fallback>
                <p:oleObj name="CorelDRAW" r:id="rId3" imgW="1304607" imgH="1245160" progId="CorelDraw.Graphic.17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2917" y="820584"/>
                        <a:ext cx="5752322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536588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2752" y="671052"/>
            <a:ext cx="224313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Rundown</a:t>
            </a:r>
          </a:p>
          <a:p>
            <a:pPr algn="ctr" eaLnBrk="1" hangingPunct="1"/>
            <a:r>
              <a:rPr lang="en-US" altLang="en-US" sz="1800" dirty="0"/>
              <a:t>between 1</a:t>
            </a:r>
            <a:r>
              <a:rPr lang="en-US" altLang="en-US" sz="1800" baseline="30000" dirty="0"/>
              <a:t>st</a:t>
            </a:r>
            <a:r>
              <a:rPr lang="en-US" altLang="en-US" sz="1800" dirty="0"/>
              <a:t> &amp; 2</a:t>
            </a:r>
            <a:r>
              <a:rPr lang="en-US" altLang="en-US" sz="1800" baseline="30000" dirty="0"/>
              <a:t>nd</a:t>
            </a:r>
            <a:r>
              <a:rPr lang="en-US" altLang="en-US" sz="1800" dirty="0"/>
              <a:t> 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w/ Bases Loaded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1886461" y="899242"/>
          <a:ext cx="5899282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2" name="CorelDRAW" r:id="rId3" imgW="1338736" imgH="1245160" progId="CorelDraw.Graphic.17">
                  <p:embed/>
                </p:oleObj>
              </mc:Choice>
              <mc:Fallback>
                <p:oleObj name="CorelDRAW" r:id="rId3" imgW="1338736" imgH="1245160" progId="CorelDraw.Graphic.17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86461" y="899242"/>
                        <a:ext cx="5899282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320586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2752" y="671052"/>
            <a:ext cx="224313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Rundown</a:t>
            </a:r>
          </a:p>
          <a:p>
            <a:pPr algn="ctr" eaLnBrk="1" hangingPunct="1"/>
            <a:r>
              <a:rPr lang="en-US" altLang="en-US" sz="1800" dirty="0"/>
              <a:t>between 2</a:t>
            </a:r>
            <a:r>
              <a:rPr lang="en-US" altLang="en-US" sz="1800" baseline="30000" dirty="0"/>
              <a:t>nd</a:t>
            </a:r>
            <a:r>
              <a:rPr lang="en-US" altLang="en-US" sz="1800" dirty="0"/>
              <a:t> &amp; 3rd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w/ Bases Loaded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1656838" y="810751"/>
          <a:ext cx="5850294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6" name="CorelDRAW" r:id="rId3" imgW="1326690" imgH="1245160" progId="CorelDraw.Graphic.17">
                  <p:embed/>
                </p:oleObj>
              </mc:Choice>
              <mc:Fallback>
                <p:oleObj name="CorelDRAW" r:id="rId3" imgW="1326690" imgH="1245160" progId="CorelDraw.Graphic.17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56838" y="810751"/>
                        <a:ext cx="5850294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547382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970" y="912184"/>
            <a:ext cx="5897161" cy="5486400"/>
          </a:xfrm>
          <a:prstGeom prst="rect">
            <a:avLst/>
          </a:prstGeom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02751" y="671052"/>
            <a:ext cx="239690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/>
              <a:t>Rundown</a:t>
            </a:r>
          </a:p>
          <a:p>
            <a:pPr algn="ctr" eaLnBrk="1" hangingPunct="1"/>
            <a:r>
              <a:rPr lang="en-US" altLang="en-US" sz="1800" dirty="0"/>
              <a:t>between 3</a:t>
            </a:r>
            <a:r>
              <a:rPr lang="en-US" altLang="en-US" sz="1800" baseline="30000" dirty="0"/>
              <a:t>rd</a:t>
            </a:r>
            <a:r>
              <a:rPr lang="en-US" altLang="en-US" sz="1800" dirty="0"/>
              <a:t> &amp; Home</a:t>
            </a:r>
          </a:p>
          <a:p>
            <a:pPr algn="ctr" eaLnBrk="1" hangingPunct="1"/>
            <a:r>
              <a:rPr lang="en-US" altLang="en-US" sz="1800" dirty="0">
                <a:solidFill>
                  <a:schemeClr val="tx1"/>
                </a:solidFill>
              </a:rPr>
              <a:t>w/ Bases Loaded</a:t>
            </a:r>
          </a:p>
        </p:txBody>
      </p:sp>
    </p:spTree>
    <p:extLst>
      <p:ext uri="{BB962C8B-B14F-4D97-AF65-F5344CB8AC3E}">
        <p14:creationId xmlns:p14="http://schemas.microsoft.com/office/powerpoint/2010/main" val="49639454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5"/>
          <p:cNvSpPr>
            <a:spLocks noChangeArrowheads="1"/>
          </p:cNvSpPr>
          <p:nvPr/>
        </p:nvSpPr>
        <p:spPr bwMode="auto">
          <a:xfrm>
            <a:off x="400050" y="947738"/>
            <a:ext cx="8229600" cy="491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3600"/>
              <a:t>No Matter What Happens…..or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3600"/>
              <a:t>Who misses a rotation</a:t>
            </a:r>
          </a:p>
          <a:p>
            <a:pPr algn="ctr" eaLnBrk="1" hangingPunct="1">
              <a:spcBef>
                <a:spcPct val="20000"/>
              </a:spcBef>
            </a:pPr>
            <a:endParaRPr lang="en-US" altLang="en-US" sz="2400" i="1" u="sng"/>
          </a:p>
          <a:p>
            <a:pPr algn="ctr" eaLnBrk="1" hangingPunct="1">
              <a:spcBef>
                <a:spcPct val="20000"/>
              </a:spcBef>
            </a:pPr>
            <a:r>
              <a:rPr lang="en-US" altLang="en-US" sz="6000" i="1" u="sng">
                <a:solidFill>
                  <a:srgbClr val="990000"/>
                </a:solidFill>
              </a:rPr>
              <a:t>FILL THE HOLE !!!</a:t>
            </a:r>
          </a:p>
          <a:p>
            <a:pPr algn="ctr" eaLnBrk="1" hangingPunct="1">
              <a:spcBef>
                <a:spcPct val="20000"/>
              </a:spcBef>
            </a:pPr>
            <a:endParaRPr lang="en-US" altLang="en-US" sz="2400">
              <a:solidFill>
                <a:schemeClr val="hlink"/>
              </a:solidFill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3200"/>
              <a:t>We can talk about missed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3200"/>
              <a:t>coverage later……….but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3200"/>
              <a:t>SOMEONE has to MAKE THE CALL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788" y="561229"/>
            <a:ext cx="3790423" cy="3800043"/>
          </a:xfrm>
          <a:prstGeom prst="rect">
            <a:avLst/>
          </a:prstGeom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922838"/>
            <a:ext cx="91440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4800" dirty="0">
                <a:solidFill>
                  <a:srgbClr val="0033CC"/>
                </a:solidFill>
                <a:latin typeface="Arial Black" panose="020B0A04020102020204" pitchFamily="34" charset="0"/>
              </a:rPr>
              <a:t>3-umpire mechanics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8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8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12915</TotalTime>
  <Words>2017</Words>
  <Application>Microsoft Office PowerPoint</Application>
  <PresentationFormat>On-screen Show (4:3)</PresentationFormat>
  <Paragraphs>509</Paragraphs>
  <Slides>104</Slides>
  <Notes>33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104</vt:i4>
      </vt:variant>
    </vt:vector>
  </HeadingPairs>
  <TitlesOfParts>
    <vt:vector size="108" baseType="lpstr">
      <vt:lpstr>Arial</vt:lpstr>
      <vt:lpstr>Arial Black</vt:lpstr>
      <vt:lpstr>Default Design</vt:lpstr>
      <vt:lpstr>CorelDRAW</vt:lpstr>
      <vt:lpstr>3-umpire mechanics</vt:lpstr>
      <vt:lpstr>The objectives of  3-umpire mechanics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Anytime there is a  RUNNER on 1st   U3 will be in “B or C”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CHECK SWINGS</vt:lpstr>
      <vt:lpstr>PowerPoint Presentation</vt:lpstr>
      <vt:lpstr>PowerPoint Presentation</vt:lpstr>
      <vt:lpstr>PowerPoint Presentation</vt:lpstr>
      <vt:lpstr>PowerPoint Presentation</vt:lpstr>
      <vt:lpstr>Fly Ball Coverage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Rotations in  3-Umpire Mechanics</vt:lpstr>
      <vt:lpstr>Rotations in  3-Umpire Mechanics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3-umpire mechanics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Kenneth Williams</dc:creator>
  <cp:lastModifiedBy>Ken Williams</cp:lastModifiedBy>
  <cp:revision>256</cp:revision>
  <cp:lastPrinted>2020-03-20T15:44:46Z</cp:lastPrinted>
  <dcterms:created xsi:type="dcterms:W3CDTF">2003-04-05T14:49:12Z</dcterms:created>
  <dcterms:modified xsi:type="dcterms:W3CDTF">2020-03-23T04:52:59Z</dcterms:modified>
</cp:coreProperties>
</file>